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336" r:id="rId2"/>
    <p:sldId id="443" r:id="rId3"/>
    <p:sldId id="385" r:id="rId4"/>
    <p:sldId id="317" r:id="rId5"/>
    <p:sldId id="623" r:id="rId6"/>
    <p:sldId id="626" r:id="rId7"/>
    <p:sldId id="339" r:id="rId8"/>
    <p:sldId id="582" r:id="rId9"/>
    <p:sldId id="624" r:id="rId10"/>
    <p:sldId id="322" r:id="rId11"/>
    <p:sldId id="625" r:id="rId12"/>
    <p:sldId id="333" r:id="rId13"/>
    <p:sldId id="617" r:id="rId14"/>
    <p:sldId id="517" r:id="rId15"/>
    <p:sldId id="403" r:id="rId16"/>
    <p:sldId id="635" r:id="rId17"/>
    <p:sldId id="629" r:id="rId18"/>
    <p:sldId id="628" r:id="rId19"/>
    <p:sldId id="630" r:id="rId20"/>
    <p:sldId id="631" r:id="rId21"/>
    <p:sldId id="632" r:id="rId22"/>
    <p:sldId id="634" r:id="rId23"/>
    <p:sldId id="910" r:id="rId24"/>
    <p:sldId id="856" r:id="rId25"/>
    <p:sldId id="391" r:id="rId26"/>
    <p:sldId id="627" r:id="rId27"/>
    <p:sldId id="863" r:id="rId28"/>
    <p:sldId id="618" r:id="rId29"/>
    <p:sldId id="864" r:id="rId30"/>
    <p:sldId id="839" r:id="rId31"/>
    <p:sldId id="909" r:id="rId32"/>
    <p:sldId id="519" r:id="rId33"/>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153984D3-C8FE-F24A-82D2-3FD516294F2D}">
          <p14:sldIdLst>
            <p14:sldId id="336"/>
            <p14:sldId id="443"/>
            <p14:sldId id="385"/>
          </p14:sldIdLst>
        </p14:section>
        <p14:section name="Section 1: AWS Global Infrastructure" id="{3466E111-8C50-6247-9C45-9386BC79A66D}">
          <p14:sldIdLst>
            <p14:sldId id="317"/>
            <p14:sldId id="623"/>
            <p14:sldId id="626"/>
            <p14:sldId id="339"/>
            <p14:sldId id="582"/>
            <p14:sldId id="624"/>
            <p14:sldId id="322"/>
            <p14:sldId id="625"/>
            <p14:sldId id="333"/>
            <p14:sldId id="617"/>
          </p14:sldIdLst>
        </p14:section>
        <p14:section name="Section 2: AWS services and service category overview" id="{D0280546-35D4-7741-B483-3F94D37AFD06}">
          <p14:sldIdLst>
            <p14:sldId id="517"/>
            <p14:sldId id="403"/>
            <p14:sldId id="635"/>
            <p14:sldId id="629"/>
            <p14:sldId id="628"/>
            <p14:sldId id="630"/>
            <p14:sldId id="631"/>
            <p14:sldId id="632"/>
            <p14:sldId id="634"/>
            <p14:sldId id="910"/>
            <p14:sldId id="856"/>
            <p14:sldId id="391"/>
            <p14:sldId id="627"/>
            <p14:sldId id="863"/>
            <p14:sldId id="618"/>
            <p14:sldId id="864"/>
            <p14:sldId id="839"/>
            <p14:sldId id="909"/>
            <p14:sldId id="519"/>
          </p14:sldIdLst>
        </p14:section>
      </p14:sectionLst>
    </p:ex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24" clrIdx="0">
    <p:extLst>
      <p:ext uri="{19B8F6BF-5375-455C-9EA6-DF929625EA0E}">
        <p15:presenceInfo xmlns:p15="http://schemas.microsoft.com/office/powerpoint/2012/main" userId="S-1-5-21-1407069837-2091007605-538272213-300324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60798" autoAdjust="0"/>
  </p:normalViewPr>
  <p:slideViewPr>
    <p:cSldViewPr snapToGrid="0" snapToObjects="1" showGuides="1">
      <p:cViewPr varScale="1">
        <p:scale>
          <a:sx n="40" d="100"/>
          <a:sy n="40" d="100"/>
        </p:scale>
        <p:origin x="1908" y="54"/>
      </p:cViewPr>
      <p:guideLst>
        <p:guide orient="horz" pos="2352"/>
        <p:guide pos="3840"/>
      </p:guideLst>
    </p:cSldViewPr>
  </p:slideViewPr>
  <p:outlineViewPr>
    <p:cViewPr>
      <p:scale>
        <a:sx n="33" d="100"/>
        <a:sy n="33" d="100"/>
      </p:scale>
      <p:origin x="0" y="-1196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2/25/2025</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2/25/2025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product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certification/certified-cloud-practitione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about-aws/global-infrastructure/"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aws.amazon.com/products/" TargetMode="External"/><Relationship Id="rId4" Type="http://schemas.openxmlformats.org/officeDocument/2006/relationships/hyperlink" Target="https://aws.amazon.com/about-aws/global-infrastructure/regional-product-service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about-aws/global-infrastructure/#AWS_Global_Infrastructure_Map"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ws.amazon.com/about-aws/global-infrastructure/regions_az/"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cloudping.info/"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aws.amazon.com/about-aws/global-infrastructure/regional-product-services/?p=tgi&amp;loc=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Welcome to Module 3: AWS Global Infrastructure Overview. </a:t>
            </a:r>
          </a:p>
        </p:txBody>
      </p:sp>
    </p:spTree>
    <p:extLst>
      <p:ext uri="{BB962C8B-B14F-4D97-AF65-F5344CB8AC3E}">
        <p14:creationId xmlns:p14="http://schemas.microsoft.com/office/powerpoint/2010/main" val="2553510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13688"/>
          </a:xfrm>
        </p:spPr>
        <p:txBody>
          <a:bodyPr/>
          <a:lstStyle/>
          <a:p>
            <a:r>
              <a:rPr lang="en-US" sz="1100" kern="1200" dirty="0">
                <a:solidFill>
                  <a:schemeClr val="tx1"/>
                </a:solidFill>
                <a:effectLst/>
                <a:latin typeface="+mn-lt"/>
                <a:ea typeface="+mn-ea"/>
                <a:cs typeface="+mn-cs"/>
              </a:rPr>
              <a:t>The foundation for the AWS infrastructure is the data centers. </a:t>
            </a:r>
            <a:r>
              <a:rPr lang="en-US" sz="1100" dirty="0"/>
              <a:t>Customers do not specify a data center for the deployment of resources. Instead, an Availability Zone is the most granular level of specification that a customer can make. However, a </a:t>
            </a:r>
            <a:r>
              <a:rPr lang="en-US" sz="1100" kern="1200" dirty="0">
                <a:solidFill>
                  <a:schemeClr val="tx1"/>
                </a:solidFill>
                <a:effectLst/>
                <a:latin typeface="+mn-lt"/>
                <a:ea typeface="+mn-ea"/>
                <a:cs typeface="+mn-cs"/>
              </a:rPr>
              <a:t>data center is the location where the actual data resides. </a:t>
            </a:r>
            <a:r>
              <a:rPr lang="en-US" sz="1100" b="0" i="0" kern="1200" dirty="0">
                <a:solidFill>
                  <a:schemeClr val="tx1"/>
                </a:solidFill>
                <a:effectLst/>
                <a:latin typeface="+mn-lt"/>
                <a:ea typeface="+mn-ea"/>
                <a:cs typeface="+mn-cs"/>
              </a:rPr>
              <a:t>Amazon operates state-of-the-art, highly</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available data centers. Although rare, failures can occur that affect the availability of instances in the same location. If you host all your instances in a single location that is affected by such a failure, none of your instances will be available.</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Data centers are securely designed with several factors in mind</a:t>
            </a:r>
            <a:r>
              <a:rPr lang="en-US" sz="1100" dirty="0"/>
              <a:t>:</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Each location is carefully evaluated to </a:t>
            </a:r>
            <a:r>
              <a:rPr lang="en-US" sz="1100" b="1" kern="1200" dirty="0">
                <a:solidFill>
                  <a:schemeClr val="tx1"/>
                </a:solidFill>
                <a:effectLst/>
                <a:latin typeface="+mn-lt"/>
                <a:ea typeface="+mn-ea"/>
                <a:cs typeface="+mn-cs"/>
              </a:rPr>
              <a:t>mitigate environmental risk</a:t>
            </a:r>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Data centers have a </a:t>
            </a:r>
            <a:r>
              <a:rPr lang="en-US" sz="1100" b="1" kern="1200" dirty="0">
                <a:solidFill>
                  <a:schemeClr val="tx1"/>
                </a:solidFill>
                <a:effectLst/>
                <a:latin typeface="+mn-lt"/>
                <a:ea typeface="+mn-ea"/>
                <a:cs typeface="+mn-cs"/>
              </a:rPr>
              <a:t>redundant desig</a:t>
            </a:r>
            <a:r>
              <a:rPr lang="en-US" sz="1100" kern="1200" dirty="0">
                <a:solidFill>
                  <a:schemeClr val="tx1"/>
                </a:solidFill>
                <a:effectLst/>
                <a:latin typeface="+mn-lt"/>
                <a:ea typeface="+mn-ea"/>
                <a:cs typeface="+mn-cs"/>
              </a:rPr>
              <a:t>n that anticipates and tolerates failure while maintaining service levels.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To ensure availability, </a:t>
            </a:r>
            <a:r>
              <a:rPr lang="en-US" sz="1100" b="1" kern="1200" dirty="0">
                <a:solidFill>
                  <a:schemeClr val="tx1"/>
                </a:solidFill>
                <a:effectLst/>
                <a:latin typeface="+mn-lt"/>
                <a:ea typeface="+mn-ea"/>
                <a:cs typeface="+mn-cs"/>
              </a:rPr>
              <a:t>critical</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system components are backed up</a:t>
            </a:r>
            <a:r>
              <a:rPr lang="en-US" sz="1100" kern="1200" dirty="0">
                <a:solidFill>
                  <a:schemeClr val="tx1"/>
                </a:solidFill>
                <a:effectLst/>
                <a:latin typeface="+mn-lt"/>
                <a:ea typeface="+mn-ea"/>
                <a:cs typeface="+mn-cs"/>
              </a:rPr>
              <a:t> across multiple Availability Zones.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To ensure capacity, AWS continuously monitors service usage to deploy infrastructure to support availability commitments and requirements.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Data center </a:t>
            </a:r>
            <a:r>
              <a:rPr lang="en-US" sz="1100" b="1" kern="1200" dirty="0">
                <a:solidFill>
                  <a:schemeClr val="tx1"/>
                </a:solidFill>
                <a:effectLst/>
                <a:latin typeface="+mn-lt"/>
                <a:ea typeface="+mn-ea"/>
                <a:cs typeface="+mn-cs"/>
              </a:rPr>
              <a:t>locations are not disclosed</a:t>
            </a:r>
            <a:r>
              <a:rPr lang="en-US" sz="1100" kern="1200" dirty="0">
                <a:solidFill>
                  <a:schemeClr val="tx1"/>
                </a:solidFill>
                <a:effectLst/>
                <a:latin typeface="+mn-lt"/>
                <a:ea typeface="+mn-ea"/>
                <a:cs typeface="+mn-cs"/>
              </a:rPr>
              <a:t> and all access to them is restricted.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 case of failure, automated processes move data traffic away from the affected area. </a:t>
            </a:r>
          </a:p>
          <a:p>
            <a:r>
              <a:rPr lang="en-US" sz="1100" kern="1200" dirty="0">
                <a:solidFill>
                  <a:schemeClr val="tx1"/>
                </a:solidFill>
                <a:effectLst/>
                <a:latin typeface="+mn-lt"/>
                <a:ea typeface="+mn-ea"/>
                <a:cs typeface="+mn-cs"/>
              </a:rPr>
              <a:t> </a:t>
            </a:r>
          </a:p>
          <a:p>
            <a:pPr lvl="0"/>
            <a:r>
              <a:rPr lang="en-US" sz="1100" kern="1200" dirty="0">
                <a:solidFill>
                  <a:schemeClr val="tx1"/>
                </a:solidFill>
                <a:effectLst/>
                <a:latin typeface="+mn-lt"/>
                <a:ea typeface="+mn-ea"/>
                <a:cs typeface="+mn-cs"/>
              </a:rPr>
              <a:t>AWS uses </a:t>
            </a:r>
            <a:r>
              <a:rPr lang="en-US" sz="1100" b="1" kern="1200" dirty="0">
                <a:solidFill>
                  <a:schemeClr val="tx1"/>
                </a:solidFill>
                <a:effectLst/>
                <a:latin typeface="+mn-lt"/>
                <a:ea typeface="+mn-ea"/>
                <a:cs typeface="+mn-cs"/>
              </a:rPr>
              <a:t>custom</a:t>
            </a:r>
            <a:r>
              <a:rPr lang="en-US" sz="1100" b="0" kern="1200" baseline="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network equipment </a:t>
            </a:r>
            <a:r>
              <a:rPr lang="en-US" sz="1100" b="0" kern="1200" dirty="0">
                <a:solidFill>
                  <a:schemeClr val="tx1"/>
                </a:solidFill>
                <a:effectLst/>
                <a:latin typeface="+mn-lt"/>
                <a:ea typeface="+mn-ea"/>
                <a:cs typeface="+mn-cs"/>
              </a:rPr>
              <a:t>sourced from </a:t>
            </a:r>
            <a:r>
              <a:rPr lang="en-US" sz="1100" b="1" kern="1200" dirty="0">
                <a:solidFill>
                  <a:schemeClr val="tx1"/>
                </a:solidFill>
                <a:effectLst/>
                <a:latin typeface="+mn-lt"/>
                <a:ea typeface="+mn-ea"/>
                <a:cs typeface="+mn-cs"/>
              </a:rPr>
              <a:t>multiple</a:t>
            </a:r>
            <a:r>
              <a:rPr lang="en-US" sz="1100" b="1" kern="1200" baseline="0" dirty="0">
                <a:solidFill>
                  <a:schemeClr val="tx1"/>
                </a:solidFill>
                <a:effectLst/>
                <a:latin typeface="+mn-lt"/>
                <a:ea typeface="+mn-ea"/>
                <a:cs typeface="+mn-cs"/>
              </a:rPr>
              <a:t> original device manufacturers (ODMs)</a:t>
            </a:r>
            <a:r>
              <a:rPr lang="en-US" sz="1100" kern="1200" dirty="0">
                <a:solidFill>
                  <a:schemeClr val="tx1"/>
                </a:solidFill>
                <a:effectLst/>
                <a:latin typeface="+mn-lt"/>
                <a:ea typeface="+mn-ea"/>
                <a:cs typeface="+mn-cs"/>
              </a:rPr>
              <a:t>. ODMs design and manufacture products based on specifications from a second company. The second company then rebrands the products for sale. </a:t>
            </a:r>
            <a:endParaRPr lang="en-US" sz="1100" baseline="0" dirty="0"/>
          </a:p>
        </p:txBody>
      </p:sp>
    </p:spTree>
    <p:extLst>
      <p:ext uri="{BB962C8B-B14F-4D97-AF65-F5344CB8AC3E}">
        <p14:creationId xmlns:p14="http://schemas.microsoft.com/office/powerpoint/2010/main" val="408324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Amazon CloudFront </a:t>
            </a:r>
            <a:r>
              <a:rPr lang="en-US" sz="1100" dirty="0"/>
              <a:t>is </a:t>
            </a:r>
            <a:r>
              <a:rPr lang="en-US" sz="1100" b="1" dirty="0"/>
              <a:t>a content delivery network</a:t>
            </a:r>
            <a:r>
              <a:rPr lang="en-US" sz="1100" dirty="0"/>
              <a:t> (CDN) used to distribute content to end users to reduce latency</a:t>
            </a:r>
            <a:r>
              <a:rPr lang="en-US" sz="1100" b="1" dirty="0"/>
              <a:t>. Amazon Route 53 </a:t>
            </a:r>
            <a:r>
              <a:rPr lang="en-US" sz="1100" dirty="0"/>
              <a:t>is a Domain Name System (DNS) service. Requests going to either one of these services will be routed to the nearest </a:t>
            </a:r>
            <a:r>
              <a:rPr lang="en-US" sz="1100" b="1" dirty="0"/>
              <a:t>edge location </a:t>
            </a:r>
            <a:r>
              <a:rPr lang="en-US" sz="1100" dirty="0"/>
              <a:t>automatically in order to lower latency.</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AWS </a:t>
            </a:r>
            <a:r>
              <a:rPr lang="en-US" sz="1100" b="1" i="0" kern="1200" dirty="0">
                <a:solidFill>
                  <a:schemeClr val="tx1"/>
                </a:solidFill>
                <a:effectLst/>
                <a:latin typeface="+mn-lt"/>
                <a:ea typeface="+mn-ea"/>
                <a:cs typeface="+mn-cs"/>
              </a:rPr>
              <a:t>Points of Presence</a:t>
            </a:r>
            <a:r>
              <a:rPr lang="en-US" sz="1100" dirty="0"/>
              <a:t> are located in most of the major </a:t>
            </a:r>
            <a:r>
              <a:rPr lang="en-US" sz="1100"/>
              <a:t>cities around </a:t>
            </a:r>
            <a:r>
              <a:rPr lang="en-US" sz="1100" dirty="0"/>
              <a:t>the world. By </a:t>
            </a:r>
            <a:r>
              <a:rPr lang="en-US" sz="1100" b="1" dirty="0"/>
              <a:t>continuously measuring internet connectivity, performance and computing to find the best way to route requests</a:t>
            </a:r>
            <a:r>
              <a:rPr lang="en-US" sz="1100" dirty="0"/>
              <a:t>, the Points of Presence deliver a better near real-time user experience. They are used by many AWS services, including Amazon CloudFront, Amazon Route 53, AWS Shield, and AWS Web Application Firewall (AWS</a:t>
            </a:r>
            <a:r>
              <a:rPr lang="en-US" sz="1100" baseline="0" dirty="0"/>
              <a:t> </a:t>
            </a:r>
            <a:r>
              <a:rPr lang="en-US" sz="1100" dirty="0"/>
              <a:t>WAF) services. </a:t>
            </a:r>
          </a:p>
          <a:p>
            <a:r>
              <a:rPr lang="en-US" sz="1100" kern="1200" dirty="0">
                <a:solidFill>
                  <a:schemeClr val="tx1"/>
                </a:solidFill>
                <a:effectLst/>
                <a:latin typeface="+mn-lt"/>
                <a:ea typeface="+mn-ea"/>
                <a:cs typeface="+mn-cs"/>
              </a:rPr>
              <a:t> </a:t>
            </a:r>
          </a:p>
          <a:p>
            <a:pPr lvl="0"/>
            <a:r>
              <a:rPr lang="en-US" sz="1100" b="1" kern="1200" dirty="0">
                <a:solidFill>
                  <a:schemeClr val="tx1"/>
                </a:solidFill>
                <a:effectLst/>
                <a:latin typeface="+mn-lt"/>
                <a:ea typeface="+mn-ea"/>
                <a:cs typeface="+mn-cs"/>
              </a:rPr>
              <a:t>Regional edge caches</a:t>
            </a:r>
            <a:r>
              <a:rPr lang="en-US" sz="1100" b="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are used by default with Amazon CloudFront.</a:t>
            </a:r>
            <a:r>
              <a:rPr lang="en-US" sz="1100" kern="1200" baseline="0" dirty="0">
                <a:solidFill>
                  <a:schemeClr val="tx1"/>
                </a:solidFill>
                <a:effectLst/>
                <a:latin typeface="+mn-lt"/>
                <a:ea typeface="+mn-ea"/>
                <a:cs typeface="+mn-cs"/>
              </a:rPr>
              <a:t> Regional edge caches</a:t>
            </a:r>
            <a:r>
              <a:rPr lang="en-US" sz="1100" kern="1200" dirty="0">
                <a:solidFill>
                  <a:schemeClr val="tx1"/>
                </a:solidFill>
                <a:effectLst/>
                <a:latin typeface="+mn-lt"/>
                <a:ea typeface="+mn-ea"/>
                <a:cs typeface="+mn-cs"/>
              </a:rPr>
              <a:t> are used when you have content that is not accessed frequently enough to remain in an </a:t>
            </a:r>
            <a:r>
              <a:rPr lang="en-US" sz="1100" b="1" kern="1200" dirty="0">
                <a:solidFill>
                  <a:schemeClr val="tx1"/>
                </a:solidFill>
                <a:effectLst/>
                <a:latin typeface="+mn-lt"/>
                <a:ea typeface="+mn-ea"/>
                <a:cs typeface="+mn-cs"/>
              </a:rPr>
              <a:t>edge location</a:t>
            </a:r>
            <a:r>
              <a:rPr lang="en-US" sz="1100" kern="1200" dirty="0">
                <a:solidFill>
                  <a:schemeClr val="tx1"/>
                </a:solidFill>
                <a:effectLst/>
                <a:latin typeface="+mn-lt"/>
                <a:ea typeface="+mn-ea"/>
                <a:cs typeface="+mn-cs"/>
              </a:rPr>
              <a:t>. Regional edge caches absorb this content and provide an alternative to that content having to be fetched from the origin server.</a:t>
            </a:r>
          </a:p>
        </p:txBody>
      </p:sp>
    </p:spTree>
    <p:extLst>
      <p:ext uri="{BB962C8B-B14F-4D97-AF65-F5344CB8AC3E}">
        <p14:creationId xmlns:p14="http://schemas.microsoft.com/office/powerpoint/2010/main" val="330801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a:t>
            </a:r>
            <a:r>
              <a:rPr lang="en-US" sz="1100" kern="1200" dirty="0">
                <a:solidFill>
                  <a:schemeClr val="tx1"/>
                </a:solidFill>
                <a:effectLst/>
                <a:latin typeface="+mn-lt"/>
                <a:ea typeface="+mn-ea"/>
                <a:cs typeface="+mn-cs"/>
              </a:rPr>
              <a:t>ow that you have a good understanding of the major components that comprise the AWS Global Infrastructure, let's consider the benefits provided by this infrastruct</a:t>
            </a:r>
            <a:r>
              <a:rPr lang="en-US" sz="1100" dirty="0"/>
              <a:t>ure.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AWS Global Infrastructure has several valuable features: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First, it is </a:t>
            </a:r>
            <a:r>
              <a:rPr lang="en-US" sz="1100" b="1" kern="1200" dirty="0">
                <a:solidFill>
                  <a:schemeClr val="tx1"/>
                </a:solidFill>
                <a:effectLst/>
                <a:latin typeface="+mn-lt"/>
                <a:ea typeface="+mn-ea"/>
                <a:cs typeface="+mn-cs"/>
              </a:rPr>
              <a:t>elastic</a:t>
            </a:r>
            <a:r>
              <a:rPr lang="en-US" sz="1100" kern="1200" dirty="0">
                <a:solidFill>
                  <a:schemeClr val="tx1"/>
                </a:solidFill>
                <a:effectLst/>
                <a:latin typeface="+mn-lt"/>
                <a:ea typeface="+mn-ea"/>
                <a:cs typeface="+mn-cs"/>
              </a:rPr>
              <a:t> and </a:t>
            </a:r>
            <a:r>
              <a:rPr lang="en-US" sz="1100" b="1" kern="1200" dirty="0">
                <a:solidFill>
                  <a:schemeClr val="tx1"/>
                </a:solidFill>
                <a:effectLst/>
                <a:latin typeface="+mn-lt"/>
                <a:ea typeface="+mn-ea"/>
                <a:cs typeface="+mn-cs"/>
              </a:rPr>
              <a:t>scalable</a:t>
            </a:r>
            <a:r>
              <a:rPr lang="en-US" sz="1100" kern="1200" dirty="0">
                <a:solidFill>
                  <a:schemeClr val="tx1"/>
                </a:solidFill>
                <a:effectLst/>
                <a:latin typeface="+mn-lt"/>
                <a:ea typeface="+mn-ea"/>
                <a:cs typeface="+mn-cs"/>
              </a:rPr>
              <a:t>. This means resources can dynamically adjust to increases or decreases in capacity requirements. It can also rapidly adjust to accommodate growth.</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Second, this infrastructure is</a:t>
            </a:r>
            <a:r>
              <a:rPr lang="en-US" sz="1100" b="1" kern="1200" dirty="0">
                <a:solidFill>
                  <a:schemeClr val="tx1"/>
                </a:solidFill>
                <a:effectLst/>
                <a:latin typeface="+mn-lt"/>
                <a:ea typeface="+mn-ea"/>
                <a:cs typeface="+mn-cs"/>
              </a:rPr>
              <a:t> fault tolerant</a:t>
            </a:r>
            <a:r>
              <a:rPr lang="en-US" sz="1100" kern="1200" dirty="0">
                <a:solidFill>
                  <a:schemeClr val="tx1"/>
                </a:solidFill>
                <a:effectLst/>
                <a:latin typeface="+mn-lt"/>
                <a:ea typeface="+mn-ea"/>
                <a:cs typeface="+mn-cs"/>
              </a:rPr>
              <a:t>, which means it has built-in component redundancy which enables it to continue operations despite a failed component.</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Finally, it requires minimal to no human intervention, while providing </a:t>
            </a:r>
            <a:r>
              <a:rPr lang="en-US" sz="1100" b="1" kern="1200" dirty="0">
                <a:solidFill>
                  <a:schemeClr val="tx1"/>
                </a:solidFill>
                <a:effectLst/>
                <a:latin typeface="+mn-lt"/>
                <a:ea typeface="+mn-ea"/>
                <a:cs typeface="+mn-cs"/>
              </a:rPr>
              <a:t>high availability</a:t>
            </a:r>
            <a:r>
              <a:rPr lang="en-US" sz="1100" kern="1200" dirty="0">
                <a:solidFill>
                  <a:schemeClr val="tx1"/>
                </a:solidFill>
                <a:effectLst/>
                <a:latin typeface="+mn-lt"/>
                <a:ea typeface="+mn-ea"/>
                <a:cs typeface="+mn-cs"/>
              </a:rPr>
              <a:t> with minimal down time.</a:t>
            </a:r>
          </a:p>
        </p:txBody>
      </p:sp>
    </p:spTree>
    <p:extLst>
      <p:ext uri="{BB962C8B-B14F-4D97-AF65-F5344CB8AC3E}">
        <p14:creationId xmlns:p14="http://schemas.microsoft.com/office/powerpoint/2010/main" val="796471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The AWS Global Infrastructure consists of Regions and Availability Zones.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Your choice of a Region is typically based on compliance requirements or to reduce latency.</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Each Availability Zone is physically separate from other Availability Zones and has redundant power, networking, and connectivity.</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Edge locations, and Regional edge caches improve performance by caching content closer to users.</a:t>
            </a:r>
          </a:p>
        </p:txBody>
      </p:sp>
    </p:spTree>
    <p:extLst>
      <p:ext uri="{BB962C8B-B14F-4D97-AF65-F5344CB8AC3E}">
        <p14:creationId xmlns:p14="http://schemas.microsoft.com/office/powerpoint/2010/main" val="3655699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Part 2: AWS Service and Service Category Overview.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AWS offers a broad set of global cloud-based products that can be used as building blocks for common cloud architectures. Here is a look at how these cloud based products are organized.</a:t>
            </a:r>
          </a:p>
        </p:txBody>
      </p:sp>
    </p:spTree>
    <p:extLst>
      <p:ext uri="{BB962C8B-B14F-4D97-AF65-F5344CB8AC3E}">
        <p14:creationId xmlns:p14="http://schemas.microsoft.com/office/powerpoint/2010/main" val="213101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As discussed previously, the AWS Global Infrastructure can be broken down into three elements: Regions, Availability Zones, and Points of Presence, which include edge locations. This infrastructure provides the platform for a broad set of services, such as networking, storage, compute services, and databases—and</a:t>
            </a:r>
            <a:r>
              <a:rPr lang="en-US" sz="1100" kern="1200" baseline="0" dirty="0">
                <a:solidFill>
                  <a:schemeClr val="tx1"/>
                </a:solidFill>
                <a:effectLst/>
                <a:latin typeface="+mn-lt"/>
                <a:ea typeface="+mn-ea"/>
                <a:cs typeface="+mn-cs"/>
              </a:rPr>
              <a:t> these services are</a:t>
            </a:r>
            <a:r>
              <a:rPr lang="en-US" sz="1100" kern="1200" dirty="0">
                <a:solidFill>
                  <a:schemeClr val="tx1"/>
                </a:solidFill>
                <a:effectLst/>
                <a:latin typeface="+mn-lt"/>
                <a:ea typeface="+mn-ea"/>
                <a:cs typeface="+mn-cs"/>
              </a:rPr>
              <a:t> delivered as an on-demand utility that is available in seconds, with pay-as-you-go pricing. </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0967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81804"/>
          </a:xfrm>
        </p:spPr>
        <p:txBody>
          <a:bodyPr/>
          <a:lstStyle/>
          <a:p>
            <a:r>
              <a:rPr lang="en-US" sz="1100" kern="1200" dirty="0">
                <a:solidFill>
                  <a:schemeClr val="tx1"/>
                </a:solidFill>
                <a:effectLst/>
                <a:latin typeface="+mn-lt"/>
                <a:ea typeface="+mn-ea"/>
                <a:cs typeface="+mn-cs"/>
              </a:rPr>
              <a:t>AWS offers a broad set of cloud-based services. There are 23 different product or service categories, and each category consists of one or more services. This course will not attempt to introduce you to each service. Rather, the focus of this course is on the services that are most widely used and offer the best introduction to the AWS Cloud. This course also focuses on services that are more likely to be covered</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in the AWS Certified Cloud Practitioner exam.</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categories that this course will discuss are highlighted on the slide: Compute</a:t>
            </a:r>
            <a:r>
              <a:rPr lang="en-US" sz="1100" dirty="0"/>
              <a:t>, </a:t>
            </a:r>
            <a:r>
              <a:rPr lang="en-US" sz="1100" kern="1200" dirty="0">
                <a:solidFill>
                  <a:schemeClr val="tx1"/>
                </a:solidFill>
                <a:effectLst/>
                <a:latin typeface="+mn-lt"/>
                <a:ea typeface="+mn-ea"/>
                <a:cs typeface="+mn-cs"/>
              </a:rPr>
              <a:t>Cost Management, Database, Management and Governance, Networking a</a:t>
            </a:r>
            <a:r>
              <a:rPr lang="en-US" sz="1100" kern="1200" baseline="0" dirty="0">
                <a:solidFill>
                  <a:schemeClr val="tx1"/>
                </a:solidFill>
                <a:effectLst/>
                <a:latin typeface="+mn-lt"/>
                <a:ea typeface="+mn-ea"/>
                <a:cs typeface="+mn-cs"/>
              </a:rPr>
              <a:t>nd </a:t>
            </a:r>
            <a:r>
              <a:rPr lang="en-US" sz="1100" kern="1200" dirty="0">
                <a:solidFill>
                  <a:schemeClr val="tx1"/>
                </a:solidFill>
                <a:effectLst/>
                <a:latin typeface="+mn-lt"/>
                <a:ea typeface="+mn-ea"/>
                <a:cs typeface="+mn-cs"/>
              </a:rPr>
              <a:t>Content Delivery, Security, Identity, and Compliance, and Storage.</a:t>
            </a:r>
          </a:p>
          <a:p>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about AWS products,</a:t>
            </a:r>
            <a:r>
              <a:rPr lang="en-US" sz="1100" baseline="0" dirty="0"/>
              <a:t>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Cloud Products</a:t>
            </a:r>
            <a:r>
              <a:rPr lang="en-US" sz="1100" kern="1200" dirty="0">
                <a:solidFill>
                  <a:schemeClr val="tx1"/>
                </a:solidFill>
                <a:effectLst/>
                <a:latin typeface="+mn-lt"/>
                <a:ea typeface="+mn-ea"/>
                <a:cs typeface="+mn-cs"/>
              </a:rPr>
              <a:t>. All AWS products are organized into the service categories that are shown here. For example, if you click </a:t>
            </a:r>
            <a:r>
              <a:rPr lang="en-US" sz="1100" b="1" kern="1200" dirty="0">
                <a:solidFill>
                  <a:schemeClr val="tx1"/>
                </a:solidFill>
                <a:effectLst/>
                <a:latin typeface="+mn-lt"/>
                <a:ea typeface="+mn-ea"/>
                <a:cs typeface="+mn-cs"/>
              </a:rPr>
              <a:t>Compute</a:t>
            </a:r>
            <a:r>
              <a:rPr lang="en-US" sz="1100" b="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 will see that Amazon Elastic Compute Cloud (Amazon EC2) is first on the list. The</a:t>
            </a:r>
            <a:r>
              <a:rPr lang="en-US" sz="1100" kern="1200" baseline="0" dirty="0">
                <a:solidFill>
                  <a:schemeClr val="tx1"/>
                </a:solidFill>
                <a:effectLst/>
                <a:latin typeface="+mn-lt"/>
                <a:ea typeface="+mn-ea"/>
                <a:cs typeface="+mn-cs"/>
              </a:rPr>
              <a:t> compute category also lists </a:t>
            </a:r>
            <a:r>
              <a:rPr lang="en-US" sz="1100" kern="1200" dirty="0">
                <a:solidFill>
                  <a:schemeClr val="tx1"/>
                </a:solidFill>
                <a:effectLst/>
                <a:latin typeface="+mn-lt"/>
                <a:ea typeface="+mn-ea"/>
                <a:cs typeface="+mn-cs"/>
              </a:rPr>
              <a:t>many other products and services.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you click </a:t>
            </a:r>
            <a:r>
              <a:rPr lang="en-US" sz="1100" b="1" kern="1200" dirty="0">
                <a:solidFill>
                  <a:schemeClr val="tx1"/>
                </a:solidFill>
                <a:effectLst/>
                <a:latin typeface="+mn-lt"/>
                <a:ea typeface="+mn-ea"/>
                <a:cs typeface="+mn-cs"/>
              </a:rPr>
              <a:t>Amazon EC2</a:t>
            </a:r>
            <a:r>
              <a:rPr lang="en-US" sz="1100" kern="1200" dirty="0">
                <a:solidFill>
                  <a:schemeClr val="tx1"/>
                </a:solidFill>
                <a:effectLst/>
                <a:latin typeface="+mn-lt"/>
                <a:ea typeface="+mn-ea"/>
                <a:cs typeface="+mn-cs"/>
              </a:rPr>
              <a:t>, it takes you to the Amazon EC2 page. Each product page provides a detailed description of the product and lists some of its benefits.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Explore the different service groups to understand the categories and services within them. Now that you know how to locate information about different services, this module will discuss the </a:t>
            </a:r>
            <a:r>
              <a:rPr lang="en-US" sz="1100" dirty="0"/>
              <a:t>highlighted </a:t>
            </a:r>
            <a:r>
              <a:rPr lang="en-US" sz="1100" kern="1200" dirty="0">
                <a:solidFill>
                  <a:schemeClr val="tx1"/>
                </a:solidFill>
                <a:effectLst/>
                <a:latin typeface="+mn-lt"/>
                <a:ea typeface="+mn-ea"/>
                <a:cs typeface="+mn-cs"/>
              </a:rPr>
              <a:t>service categories. </a:t>
            </a:r>
            <a:r>
              <a:rPr lang="en-US" sz="1100" b="1" kern="1200" dirty="0">
                <a:solidFill>
                  <a:schemeClr val="tx1"/>
                </a:solidFill>
                <a:effectLst/>
                <a:latin typeface="+mn-lt"/>
                <a:ea typeface="+mn-ea"/>
                <a:cs typeface="+mn-cs"/>
              </a:rPr>
              <a:t>The next seven slides list the individual services —within each of the categories highlighted above—</a:t>
            </a:r>
            <a:r>
              <a:rPr lang="en-US" sz="1100" b="1" dirty="0"/>
              <a:t>that this course will discuss.</a:t>
            </a:r>
            <a:endParaRPr lang="en-US" sz="1100" b="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76178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3987313"/>
          </a:xfrm>
        </p:spPr>
        <p:txBody>
          <a:bodyPr/>
          <a:lstStyle/>
          <a:p>
            <a:r>
              <a:rPr lang="en-US" sz="1100" dirty="0"/>
              <a:t>AWS storage services include the services listed here, and many others. </a:t>
            </a:r>
          </a:p>
          <a:p>
            <a:endParaRPr lang="en-US" sz="1100" dirty="0"/>
          </a:p>
          <a:p>
            <a:r>
              <a:rPr lang="en-US" sz="1100" b="1" dirty="0"/>
              <a:t>Amazon Simple Storage Service (Amazon S3) </a:t>
            </a:r>
            <a:r>
              <a:rPr lang="en-US" sz="1100" dirty="0"/>
              <a:t>is an object storage service that offers scalability, data availability, security, and performance. Use it to store and protect any amount of data for websites, mobile apps, backup and restore, archive, enterprise applications, Internet of Things (IoT) devices, and big data analytics. </a:t>
            </a:r>
          </a:p>
          <a:p>
            <a:endParaRPr lang="en-US" sz="1100" dirty="0"/>
          </a:p>
          <a:p>
            <a:r>
              <a:rPr lang="en-US" sz="1100" b="1" dirty="0"/>
              <a:t>Amazon Elastic Block Store (Amazon EBS)</a:t>
            </a:r>
            <a:r>
              <a:rPr lang="en-US" sz="1100" dirty="0"/>
              <a:t> is high-performance block storage that is designed for use with Amazon EC2</a:t>
            </a:r>
            <a:r>
              <a:rPr lang="en-US" sz="1100" baseline="0" dirty="0"/>
              <a:t> </a:t>
            </a:r>
            <a:r>
              <a:rPr lang="en-US" sz="1100" dirty="0"/>
              <a:t>for both throughput and transaction intensive workloads. It is used for a broad range of workloads, such as relational and non-relational databases, enterprise applications, containerized applications, big data analytics engines, file systems, and media workflows.</a:t>
            </a:r>
          </a:p>
          <a:p>
            <a:endParaRPr lang="en-US" sz="1100" dirty="0"/>
          </a:p>
          <a:p>
            <a:r>
              <a:rPr lang="en-US" sz="1100" b="1" dirty="0"/>
              <a:t>Amazon Elastic File System (Amazon EFS) </a:t>
            </a:r>
            <a:r>
              <a:rPr lang="en-US" sz="1100" dirty="0"/>
              <a:t>provides a scalable, fully managed elastic Network File System (NFS) file system for use with AWS Cloud services and on-premises resources. It is built to scale on demand to petabytes, growing and shrinking automatically as you add and remove files.</a:t>
            </a:r>
            <a:r>
              <a:rPr lang="en-US" sz="1100" baseline="0" dirty="0"/>
              <a:t> It </a:t>
            </a:r>
            <a:r>
              <a:rPr lang="en-US" sz="1100" dirty="0"/>
              <a:t>reduces the need to provision and manage capacity to accommodate growth.</a:t>
            </a:r>
          </a:p>
          <a:p>
            <a:endParaRPr lang="en-US" sz="1100" dirty="0"/>
          </a:p>
          <a:p>
            <a:r>
              <a:rPr lang="en-US" sz="1100" b="1" dirty="0"/>
              <a:t>Amazon Simple Storage</a:t>
            </a:r>
            <a:r>
              <a:rPr lang="en-US" sz="1100" b="1" baseline="0" dirty="0"/>
              <a:t> Service</a:t>
            </a:r>
            <a:r>
              <a:rPr lang="en-US" sz="1100" b="1" dirty="0"/>
              <a:t> Glacier </a:t>
            </a:r>
            <a:r>
              <a:rPr lang="en-US" sz="1100" dirty="0"/>
              <a:t>is a secure, durable, and extremely low-cost Amazon S3 cloud storage class for data archiving and long-term backup. It is designed to deliver 11 9s of durability, and to provide comprehensive security and compliance capabilities to meet stringent regulatory requirements. </a:t>
            </a:r>
          </a:p>
          <a:p>
            <a:endParaRPr lang="en-US" sz="1100" dirty="0"/>
          </a:p>
        </p:txBody>
      </p:sp>
    </p:spTree>
    <p:extLst>
      <p:ext uri="{BB962C8B-B14F-4D97-AF65-F5344CB8AC3E}">
        <p14:creationId xmlns:p14="http://schemas.microsoft.com/office/powerpoint/2010/main" val="2659481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70788"/>
          </a:xfrm>
        </p:spPr>
        <p:txBody>
          <a:bodyPr/>
          <a:lstStyle/>
          <a:p>
            <a:r>
              <a:rPr lang="en-US" sz="1100" dirty="0"/>
              <a:t>AWS compute services include the services listed here, and many others. </a:t>
            </a:r>
          </a:p>
          <a:p>
            <a:endParaRPr lang="en-US" sz="1100" dirty="0"/>
          </a:p>
          <a:p>
            <a:r>
              <a:rPr lang="en-US" sz="1100" b="1" dirty="0"/>
              <a:t>Amazon Elastic Compute Cloud (Amazon EC2) </a:t>
            </a:r>
            <a:r>
              <a:rPr lang="en-US" sz="1100" dirty="0"/>
              <a:t>provides resizable compute capacity as virtual machines in the cloud. </a:t>
            </a:r>
          </a:p>
          <a:p>
            <a:endParaRPr lang="en-US" sz="1100" dirty="0"/>
          </a:p>
          <a:p>
            <a:r>
              <a:rPr lang="en-US" sz="1100" b="1" dirty="0"/>
              <a:t>Amazon EC2 Auto Scaling </a:t>
            </a:r>
            <a:r>
              <a:rPr lang="en-US" sz="1100" dirty="0"/>
              <a:t>enables you to automatically add or remove EC2 instances according to conditions that you define. </a:t>
            </a:r>
          </a:p>
          <a:p>
            <a:endParaRPr lang="en-US" sz="1100" dirty="0"/>
          </a:p>
          <a:p>
            <a:r>
              <a:rPr lang="en-US" sz="1100" b="1" dirty="0"/>
              <a:t>Amazon Elastic Container Service (Amazon ECS) </a:t>
            </a:r>
            <a:r>
              <a:rPr lang="en-US" sz="1100" dirty="0"/>
              <a:t>is a highly scalable, high-performance container orchestration service that supports Docker containers. </a:t>
            </a:r>
          </a:p>
          <a:p>
            <a:endParaRPr lang="en-US" sz="1100" dirty="0"/>
          </a:p>
          <a:p>
            <a:r>
              <a:rPr lang="en-US" sz="1100" b="1" dirty="0"/>
              <a:t>Amazon Elastic Container Registry (Amazon ECR) </a:t>
            </a:r>
            <a:r>
              <a:rPr lang="en-US" sz="1100" dirty="0"/>
              <a:t>is a fully-managed Docker container registry that makes it easy for developers to store, manage, and deploy Docker container images. </a:t>
            </a:r>
          </a:p>
          <a:p>
            <a:endParaRPr lang="en-US" sz="1100" dirty="0"/>
          </a:p>
          <a:p>
            <a:r>
              <a:rPr lang="en-US" sz="1100" b="1" dirty="0"/>
              <a:t>AWS Elastic Beanstalk </a:t>
            </a:r>
            <a:r>
              <a:rPr lang="en-US" sz="1100" dirty="0"/>
              <a:t>is a service for deploying and scaling web applications and services on familiar servers such as Apache and Microsoft Internet Information Services (IIS). </a:t>
            </a:r>
          </a:p>
          <a:p>
            <a:endParaRPr lang="en-US" sz="1100" dirty="0"/>
          </a:p>
          <a:p>
            <a:r>
              <a:rPr lang="en-US" sz="1100" b="1" dirty="0"/>
              <a:t>AWS Lambda</a:t>
            </a:r>
            <a:r>
              <a:rPr lang="en-US" sz="1100" dirty="0"/>
              <a:t> enables you to run code without provisioning or managing servers. You pay only for the compute time that you consume.</a:t>
            </a:r>
            <a:r>
              <a:rPr lang="en-US" sz="1100" baseline="0" dirty="0"/>
              <a:t> T</a:t>
            </a:r>
            <a:r>
              <a:rPr lang="en-US" sz="1100" dirty="0"/>
              <a:t>here is no charge when your code is not running.</a:t>
            </a:r>
          </a:p>
          <a:p>
            <a:endParaRPr lang="en-US" sz="1100" dirty="0"/>
          </a:p>
          <a:p>
            <a:r>
              <a:rPr lang="en-US" sz="1100" b="1" dirty="0"/>
              <a:t>Amazon Elastic Kubernetes Service (Amazon EKS) </a:t>
            </a:r>
            <a:r>
              <a:rPr lang="en-US" sz="1100" dirty="0"/>
              <a:t>makes it easy to deploy, manage, and scale containerized applications that use Kubernetes on AWS.</a:t>
            </a:r>
          </a:p>
          <a:p>
            <a:endParaRPr lang="en-US" sz="1100" dirty="0"/>
          </a:p>
          <a:p>
            <a:r>
              <a:rPr lang="en-US" sz="1100" b="1" dirty="0"/>
              <a:t>AWS Fargate</a:t>
            </a:r>
            <a:r>
              <a:rPr lang="en-US" sz="1100" dirty="0"/>
              <a:t> is a compute engine for Amazon ECS that allows you to run containers without having to manage servers or clusters.</a:t>
            </a:r>
          </a:p>
        </p:txBody>
      </p:sp>
    </p:spTree>
    <p:extLst>
      <p:ext uri="{BB962C8B-B14F-4D97-AF65-F5344CB8AC3E}">
        <p14:creationId xmlns:p14="http://schemas.microsoft.com/office/powerpoint/2010/main" val="2887050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database services include the services listed here, and many others.  </a:t>
            </a:r>
          </a:p>
          <a:p>
            <a:endParaRPr lang="en-US" sz="1100" dirty="0"/>
          </a:p>
          <a:p>
            <a:r>
              <a:rPr lang="en-US" sz="1100" b="1" dirty="0"/>
              <a:t>Amazon Relational Database Service (Amazon RDS) </a:t>
            </a:r>
            <a:r>
              <a:rPr lang="en-US" sz="1100" dirty="0"/>
              <a:t>makes it easy to set up, operate, and scale a relational database in the cloud. It provides resizable capacity while automating time-consuming administration tasks such as hardware provisioning, database setup, patching, and backups. </a:t>
            </a:r>
          </a:p>
          <a:p>
            <a:endParaRPr lang="en-US" sz="1100" dirty="0"/>
          </a:p>
          <a:p>
            <a:r>
              <a:rPr lang="en-US" sz="1100" b="1" dirty="0"/>
              <a:t>Amazon Aurora </a:t>
            </a:r>
            <a:r>
              <a:rPr lang="en-US" sz="1100" dirty="0"/>
              <a:t>is a MySQL and PostgreSQL-compatible relational database. It is up to five times faster than standard MySQL databases and three times faster than standard PostgreSQL databases. </a:t>
            </a:r>
          </a:p>
          <a:p>
            <a:endParaRPr lang="en-US" sz="1100" dirty="0"/>
          </a:p>
          <a:p>
            <a:r>
              <a:rPr lang="en-US" sz="1100" b="1" dirty="0"/>
              <a:t>Amazon Redshift </a:t>
            </a:r>
            <a:r>
              <a:rPr lang="en-US" sz="1100" dirty="0"/>
              <a:t>enables you to run analytic queries against petabytes of data that is stored locally in Amazon Redshift, and directly against exabytes of data that are stored in Amazon S3. It delivers fast performance at any scale.</a:t>
            </a:r>
          </a:p>
          <a:p>
            <a:endParaRPr lang="en-US" sz="1100" b="1" dirty="0"/>
          </a:p>
          <a:p>
            <a:r>
              <a:rPr lang="en-US" sz="1100" b="1" dirty="0"/>
              <a:t>Amazon DynamoDB </a:t>
            </a:r>
            <a:r>
              <a:rPr lang="en-US" sz="1100" dirty="0"/>
              <a:t>is a key-value and document database that delivers single-digit millisecond performance at any scale,</a:t>
            </a:r>
            <a:r>
              <a:rPr lang="en-US" sz="1100" baseline="0" dirty="0"/>
              <a:t> </a:t>
            </a:r>
            <a:r>
              <a:rPr lang="en-US" sz="1100" dirty="0"/>
              <a:t>with built-in security, backup and restore, and in-memory caching.</a:t>
            </a:r>
          </a:p>
        </p:txBody>
      </p:sp>
    </p:spTree>
    <p:extLst>
      <p:ext uri="{BB962C8B-B14F-4D97-AF65-F5344CB8AC3E}">
        <p14:creationId xmlns:p14="http://schemas.microsoft.com/office/powerpoint/2010/main" val="745460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Global Infrastructure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service and service category overview</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The module includes an educator-led demonstration that</a:t>
            </a:r>
            <a:r>
              <a:rPr lang="en-US" sz="1100" kern="1200" baseline="0" dirty="0">
                <a:solidFill>
                  <a:schemeClr val="tx1"/>
                </a:solidFill>
                <a:effectLst/>
                <a:latin typeface="+mn-lt"/>
                <a:ea typeface="+mn-ea"/>
                <a:cs typeface="+mn-cs"/>
              </a:rPr>
              <a:t> focuses on</a:t>
            </a:r>
            <a:r>
              <a:rPr lang="en-US" sz="1100" kern="1200" dirty="0">
                <a:solidFill>
                  <a:schemeClr val="tx1"/>
                </a:solidFill>
                <a:effectLst/>
                <a:latin typeface="+mn-lt"/>
                <a:ea typeface="+mn-ea"/>
                <a:cs typeface="+mn-cs"/>
              </a:rPr>
              <a:t> the details of</a:t>
            </a:r>
            <a:r>
              <a:rPr lang="en-US" sz="1100" kern="1200" baseline="0" dirty="0">
                <a:solidFill>
                  <a:schemeClr val="tx1"/>
                </a:solidFill>
                <a:effectLst/>
                <a:latin typeface="+mn-lt"/>
                <a:ea typeface="+mn-ea"/>
                <a:cs typeface="+mn-cs"/>
              </a:rPr>
              <a:t> the</a:t>
            </a:r>
            <a:r>
              <a:rPr lang="en-US" sz="1100" kern="1200" dirty="0">
                <a:solidFill>
                  <a:schemeClr val="tx1"/>
                </a:solidFill>
                <a:effectLst/>
                <a:latin typeface="+mn-lt"/>
                <a:ea typeface="+mn-ea"/>
                <a:cs typeface="+mn-cs"/>
              </a:rPr>
              <a:t> AWS Global Infrastructure. The module also includes a hands-on activity where you will explore the AWS Management Console.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the key concepts that are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7085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94942"/>
          </a:xfrm>
        </p:spPr>
        <p:txBody>
          <a:bodyPr/>
          <a:lstStyle/>
          <a:p>
            <a:r>
              <a:rPr lang="en-US" sz="1100" dirty="0"/>
              <a:t>AWS networking and content delivery services include the services listed here, and many others.</a:t>
            </a:r>
          </a:p>
          <a:p>
            <a:endParaRPr lang="en-US" sz="1100" dirty="0"/>
          </a:p>
          <a:p>
            <a:r>
              <a:rPr lang="en-US" sz="1100" b="1" dirty="0"/>
              <a:t>Amazon Virtual Private Cloud (Amazon VPC) </a:t>
            </a:r>
            <a:r>
              <a:rPr lang="en-US" sz="1100" dirty="0"/>
              <a:t>enables you to provision logically isolated sections of the AWS Cloud. </a:t>
            </a:r>
          </a:p>
          <a:p>
            <a:endParaRPr lang="en-US" sz="1100" dirty="0"/>
          </a:p>
          <a:p>
            <a:r>
              <a:rPr lang="en-US" sz="1100" b="1" dirty="0"/>
              <a:t>Elastic Load Balancing </a:t>
            </a:r>
            <a:r>
              <a:rPr lang="en-US" sz="1100" dirty="0"/>
              <a:t>automatically distributes incoming application traffic across multiple targets, such as Amazon EC2 instances, containers, IP addresses, and Lambda functions.</a:t>
            </a:r>
          </a:p>
          <a:p>
            <a:endParaRPr lang="en-US" sz="1100" dirty="0"/>
          </a:p>
          <a:p>
            <a:r>
              <a:rPr lang="en-US" sz="1100" b="1" dirty="0"/>
              <a:t>Amazon CloudFront </a:t>
            </a:r>
            <a:r>
              <a:rPr lang="en-US" sz="1100" dirty="0"/>
              <a:t>is a fast content delivery network (CDN) service that securely delivers data, videos, applications, and application</a:t>
            </a:r>
            <a:r>
              <a:rPr lang="en-US" sz="1100" baseline="0" dirty="0"/>
              <a:t> programming interfaces (</a:t>
            </a:r>
            <a:r>
              <a:rPr lang="en-US" sz="1100" dirty="0"/>
              <a:t>APIs) to customers globally, with low latency and high transfer speeds.</a:t>
            </a:r>
          </a:p>
          <a:p>
            <a:endParaRPr lang="en-US" sz="1100" dirty="0"/>
          </a:p>
          <a:p>
            <a:r>
              <a:rPr lang="en-US" sz="1100" b="1" dirty="0"/>
              <a:t>AWS Transit Gateway </a:t>
            </a:r>
            <a:r>
              <a:rPr lang="en-US" sz="1100" dirty="0"/>
              <a:t>is a service that enables customers to connect their Amazon Virtual Private Clouds (VPCs) and their on-premises networks to a single gateway. </a:t>
            </a:r>
          </a:p>
          <a:p>
            <a:endParaRPr lang="en-US" sz="1100" dirty="0"/>
          </a:p>
          <a:p>
            <a:r>
              <a:rPr lang="en-US" sz="1100" b="1" dirty="0"/>
              <a:t>Amazon Route 53</a:t>
            </a:r>
            <a:r>
              <a:rPr lang="en-US" sz="1100" dirty="0"/>
              <a:t> is a scalable cloud Domain Name System (DNS) web service designed to give you a reliable way to route end users to internet applications. It translates names (like </a:t>
            </a:r>
            <a:r>
              <a:rPr lang="en-US" sz="1100" i="1" dirty="0"/>
              <a:t>www.example.com</a:t>
            </a:r>
            <a:r>
              <a:rPr lang="en-US" sz="1100" i="0" dirty="0"/>
              <a:t>)</a:t>
            </a:r>
            <a:r>
              <a:rPr lang="en-US" sz="1100" dirty="0"/>
              <a:t> into the numeric IP addresses (like </a:t>
            </a:r>
            <a:r>
              <a:rPr lang="en-US" sz="1100" i="1" dirty="0"/>
              <a:t>192.0.2.1</a:t>
            </a:r>
            <a:r>
              <a:rPr lang="en-US" sz="1100" i="0" dirty="0"/>
              <a:t>)</a:t>
            </a:r>
            <a:r>
              <a:rPr lang="en-US" sz="1100" dirty="0"/>
              <a:t> that computers use to connect to each other. </a:t>
            </a:r>
          </a:p>
          <a:p>
            <a:endParaRPr lang="en-US" sz="1100" b="1" dirty="0"/>
          </a:p>
          <a:p>
            <a:r>
              <a:rPr lang="en-US" sz="1100" b="1" dirty="0"/>
              <a:t>AWS Direct Connect </a:t>
            </a:r>
            <a:r>
              <a:rPr lang="en-US" sz="1100" dirty="0"/>
              <a:t>provides a way to establish a dedicated private network connection from your data center or office to AWS, which can reduce network costs and increase bandwidth throughput.</a:t>
            </a:r>
          </a:p>
          <a:p>
            <a:endParaRPr lang="en-US" sz="1100" dirty="0"/>
          </a:p>
          <a:p>
            <a:r>
              <a:rPr lang="en-US" sz="1100" b="1" dirty="0"/>
              <a:t>AWS VPN </a:t>
            </a:r>
            <a:r>
              <a:rPr lang="en-US" sz="1100" dirty="0"/>
              <a:t>provides a secure private tunnel from your network or device to the AWS global network. </a:t>
            </a:r>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2666067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34558"/>
          </a:xfrm>
        </p:spPr>
        <p:txBody>
          <a:bodyPr/>
          <a:lstStyle/>
          <a:p>
            <a:r>
              <a:rPr lang="en-US" sz="1100" dirty="0"/>
              <a:t>AWS security, identity, and compliance services include the services listed here, and many others. </a:t>
            </a:r>
          </a:p>
          <a:p>
            <a:endParaRPr lang="en-US" sz="1100" dirty="0"/>
          </a:p>
          <a:p>
            <a:r>
              <a:rPr lang="en-US" sz="1100" b="1" dirty="0"/>
              <a:t>AWS Identity and Access Management (IAM) </a:t>
            </a:r>
            <a:r>
              <a:rPr lang="en-US" sz="1100" dirty="0"/>
              <a:t>enables you to manage access to AWS services and resources securely. By</a:t>
            </a:r>
            <a:r>
              <a:rPr lang="en-US" sz="1100" baseline="0" dirty="0"/>
              <a:t> u</a:t>
            </a:r>
            <a:r>
              <a:rPr lang="en-US" sz="1100" dirty="0"/>
              <a:t>sing IAM, you can create and manage AWS users and groups.</a:t>
            </a:r>
            <a:r>
              <a:rPr lang="en-US" sz="1100" baseline="0" dirty="0"/>
              <a:t> You can </a:t>
            </a:r>
            <a:r>
              <a:rPr lang="en-US" sz="1100" dirty="0"/>
              <a:t>use IAM permissions to allow and deny user and group access to AWS resources. </a:t>
            </a:r>
          </a:p>
          <a:p>
            <a:endParaRPr lang="en-US" sz="1100" dirty="0"/>
          </a:p>
          <a:p>
            <a:r>
              <a:rPr lang="en-US" sz="1100" b="1" dirty="0"/>
              <a:t>AWS Organizations </a:t>
            </a:r>
            <a:r>
              <a:rPr lang="en-US" sz="1100" dirty="0"/>
              <a:t>allows you to restrict what services and actions are allowed in your accounts. </a:t>
            </a:r>
          </a:p>
          <a:p>
            <a:endParaRPr lang="en-US" sz="1100" dirty="0"/>
          </a:p>
          <a:p>
            <a:r>
              <a:rPr lang="en-US" sz="1100" b="1" dirty="0"/>
              <a:t>Amazon Cognito </a:t>
            </a:r>
            <a:r>
              <a:rPr lang="en-US" sz="1100" dirty="0"/>
              <a:t>lets you add user sign-up, sign-in, and access control to your web and mobile apps.</a:t>
            </a:r>
          </a:p>
          <a:p>
            <a:endParaRPr lang="en-US" sz="1100" dirty="0"/>
          </a:p>
          <a:p>
            <a:r>
              <a:rPr lang="en-US" sz="1100" b="1" dirty="0"/>
              <a:t>AWS Artifact </a:t>
            </a:r>
            <a:r>
              <a:rPr lang="en-US" sz="1100" dirty="0"/>
              <a:t>provides on-demand access to AWS security and compliance reports and select online agreements. </a:t>
            </a:r>
          </a:p>
          <a:p>
            <a:endParaRPr lang="en-US" sz="1100" dirty="0"/>
          </a:p>
          <a:p>
            <a:r>
              <a:rPr lang="en-US" sz="1100" b="1" dirty="0"/>
              <a:t>AWS Key Management Service (AWS KMS) </a:t>
            </a:r>
            <a:r>
              <a:rPr lang="en-US" sz="1100" dirty="0"/>
              <a:t>enables you to create and manage keys.</a:t>
            </a:r>
            <a:r>
              <a:rPr lang="en-US" sz="1100" baseline="0" dirty="0"/>
              <a:t> You can use AWS KMS to </a:t>
            </a:r>
            <a:r>
              <a:rPr lang="en-US" sz="1100" dirty="0"/>
              <a:t>control the use of encryption across a wide range of AWS services and in your applications. </a:t>
            </a:r>
          </a:p>
          <a:p>
            <a:endParaRPr lang="en-US" sz="1100" dirty="0"/>
          </a:p>
          <a:p>
            <a:r>
              <a:rPr lang="en-US" sz="1100" b="1" dirty="0"/>
              <a:t>AWS Shield </a:t>
            </a:r>
            <a:r>
              <a:rPr lang="en-US" sz="1100" dirty="0"/>
              <a:t>is a managed Distributed Denial of Service (DDoS) protection service that safeguards applications running on AWS.</a:t>
            </a:r>
          </a:p>
          <a:p>
            <a:endParaRPr lang="en-US" sz="1100" dirty="0"/>
          </a:p>
        </p:txBody>
      </p:sp>
    </p:spTree>
    <p:extLst>
      <p:ext uri="{BB962C8B-B14F-4D97-AF65-F5344CB8AC3E}">
        <p14:creationId xmlns:p14="http://schemas.microsoft.com/office/powerpoint/2010/main" val="152320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cost management services include the services listed here, and others. </a:t>
            </a:r>
          </a:p>
          <a:p>
            <a:endParaRPr lang="en-US" sz="1100" dirty="0"/>
          </a:p>
          <a:p>
            <a:r>
              <a:rPr lang="en-US" sz="1100" b="1" dirty="0"/>
              <a:t>The AWS Cost and Usage Report </a:t>
            </a:r>
            <a:r>
              <a:rPr lang="en-US" sz="1100" dirty="0"/>
              <a:t>contains the most comprehensive set of AWS cost and usage data available, including additional metadata about AWS services, pricing, and reservations.</a:t>
            </a:r>
          </a:p>
          <a:p>
            <a:endParaRPr lang="en-US" sz="1100" dirty="0"/>
          </a:p>
          <a:p>
            <a:r>
              <a:rPr lang="en-US" sz="1100" b="1" dirty="0"/>
              <a:t>AWS Budgets </a:t>
            </a:r>
            <a:r>
              <a:rPr lang="en-US" sz="1100" dirty="0"/>
              <a:t>enables you to set custom budgets that alert you when your costs or usage exceed (or are forecasted to exceed) your budgeted amount.</a:t>
            </a:r>
          </a:p>
          <a:p>
            <a:endParaRPr lang="en-US" sz="1100" dirty="0"/>
          </a:p>
          <a:p>
            <a:r>
              <a:rPr lang="en-US" sz="1100" b="1" dirty="0"/>
              <a:t>AWS Cost Explorer </a:t>
            </a:r>
            <a:r>
              <a:rPr lang="en-US" sz="1100" dirty="0"/>
              <a:t>has an easy-to-use interface that enables you to</a:t>
            </a:r>
            <a:r>
              <a:rPr lang="en-US" sz="1100" baseline="0" dirty="0"/>
              <a:t> </a:t>
            </a:r>
            <a:r>
              <a:rPr lang="en-US" sz="1100" dirty="0"/>
              <a:t>visualize, understand, and manage your AWS costs and usage over time. </a:t>
            </a:r>
          </a:p>
        </p:txBody>
      </p:sp>
    </p:spTree>
    <p:extLst>
      <p:ext uri="{BB962C8B-B14F-4D97-AF65-F5344CB8AC3E}">
        <p14:creationId xmlns:p14="http://schemas.microsoft.com/office/powerpoint/2010/main" val="4177658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management and governance services include the services listed here, and others.</a:t>
            </a:r>
          </a:p>
          <a:p>
            <a:endParaRPr lang="en-US" sz="1100" dirty="0"/>
          </a:p>
          <a:p>
            <a:r>
              <a:rPr lang="en-US" sz="1100" b="1" dirty="0"/>
              <a:t>The AWS Management Console </a:t>
            </a:r>
            <a:r>
              <a:rPr lang="en-US" sz="1100" dirty="0"/>
              <a:t>provides a web-based user interface for accessing your AWS account.</a:t>
            </a:r>
          </a:p>
          <a:p>
            <a:endParaRPr lang="en-US" sz="1100" dirty="0"/>
          </a:p>
          <a:p>
            <a:r>
              <a:rPr lang="en-US" sz="1100" b="1" dirty="0"/>
              <a:t>AWS Config </a:t>
            </a:r>
            <a:r>
              <a:rPr lang="en-US" sz="1100" dirty="0"/>
              <a:t>provides a service that helps you track resource inventory and changes.</a:t>
            </a:r>
          </a:p>
          <a:p>
            <a:endParaRPr lang="en-US" sz="1100" dirty="0"/>
          </a:p>
          <a:p>
            <a:r>
              <a:rPr lang="en-US" sz="1100" b="1" dirty="0"/>
              <a:t>Amazon CloudWatch </a:t>
            </a:r>
            <a:r>
              <a:rPr lang="en-US" sz="1100" dirty="0"/>
              <a:t>allows you to monitor resources and applications.</a:t>
            </a:r>
          </a:p>
          <a:p>
            <a:endParaRPr lang="en-US" sz="1100" dirty="0"/>
          </a:p>
          <a:p>
            <a:r>
              <a:rPr lang="en-US" sz="1100" b="1" dirty="0"/>
              <a:t>AWS Auto Scaling </a:t>
            </a:r>
            <a:r>
              <a:rPr lang="en-US" sz="1100" dirty="0"/>
              <a:t>provides features that allow you to scale multiple resources to meet demand.</a:t>
            </a:r>
          </a:p>
          <a:p>
            <a:endParaRPr lang="en-US" sz="1100" dirty="0"/>
          </a:p>
          <a:p>
            <a:r>
              <a:rPr lang="en-US" sz="1100" b="1" dirty="0"/>
              <a:t>AWS Command Line Interface </a:t>
            </a:r>
            <a:r>
              <a:rPr lang="en-US" sz="1100" dirty="0"/>
              <a:t>provides a unified tool to manage AWS services.</a:t>
            </a:r>
          </a:p>
          <a:p>
            <a:endParaRPr lang="en-US" sz="1100" dirty="0"/>
          </a:p>
          <a:p>
            <a:r>
              <a:rPr lang="en-US" sz="1100" b="1" dirty="0"/>
              <a:t>AWS Trusted Advisor </a:t>
            </a:r>
            <a:r>
              <a:rPr lang="en-US" sz="1100" dirty="0"/>
              <a:t>helps you optimize performance and security.</a:t>
            </a:r>
          </a:p>
          <a:p>
            <a:endParaRPr lang="en-US" sz="1100" dirty="0"/>
          </a:p>
          <a:p>
            <a:r>
              <a:rPr lang="en-US" sz="1100" b="1" dirty="0"/>
              <a:t>AWS Well-Architected Tool</a:t>
            </a:r>
            <a:r>
              <a:rPr lang="en-US" sz="1100" dirty="0"/>
              <a:t> provides help in reviewing and improving your workloads.</a:t>
            </a:r>
          </a:p>
          <a:p>
            <a:endParaRPr lang="en-US" sz="1100" dirty="0"/>
          </a:p>
          <a:p>
            <a:r>
              <a:rPr lang="en-US" sz="1100" b="1" dirty="0"/>
              <a:t>AWS CloudTrail </a:t>
            </a:r>
            <a:r>
              <a:rPr lang="en-US" sz="1100" dirty="0"/>
              <a:t>tracks user activity and API usage.</a:t>
            </a:r>
          </a:p>
        </p:txBody>
      </p:sp>
    </p:spTree>
    <p:extLst>
      <p:ext uri="{BB962C8B-B14F-4D97-AF65-F5344CB8AC3E}">
        <p14:creationId xmlns:p14="http://schemas.microsoft.com/office/powerpoint/2010/main" val="33067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In this educator-led activity, you will be asked to log in to the AWS Management Console. The activity instructions are on the next slide. You</a:t>
            </a:r>
            <a:r>
              <a:rPr lang="en-US" sz="1100" baseline="0" dirty="0"/>
              <a:t> will be challenged to answer </a:t>
            </a:r>
            <a:r>
              <a:rPr lang="en-US" sz="1100" dirty="0"/>
              <a:t>five questions. The educator will lead the class in a discussion of each question, and reveal the correct answers.</a:t>
            </a:r>
            <a:endParaRPr lang="en-US" dirty="0"/>
          </a:p>
        </p:txBody>
      </p:sp>
    </p:spTree>
    <p:extLst>
      <p:ext uri="{BB962C8B-B14F-4D97-AF65-F5344CB8AC3E}">
        <p14:creationId xmlns:p14="http://schemas.microsoft.com/office/powerpoint/2010/main" val="2934264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purpose of this activity is to expose you to the AWS Management Console. You will gain experience navigating between AWS service consoles (such as the Amazon VPC console). You will also practice navigating to services in different service categories. Finally, the console will help you distinguish whether a given service or service resource is global or Regional.</a:t>
            </a:r>
          </a:p>
          <a:p>
            <a:endParaRPr lang="en-US" sz="1100" dirty="0"/>
          </a:p>
          <a:p>
            <a:r>
              <a:rPr lang="en-US" sz="1100" dirty="0"/>
              <a:t>Follow the instructions on the slide. After most or all students have completed the steps document above, the educator will review the questions and answers with the whole class.</a:t>
            </a:r>
          </a:p>
        </p:txBody>
      </p:sp>
    </p:spTree>
    <p:extLst>
      <p:ext uri="{BB962C8B-B14F-4D97-AF65-F5344CB8AC3E}">
        <p14:creationId xmlns:p14="http://schemas.microsoft.com/office/powerpoint/2010/main" val="2622437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slide provides an answer key to the questions that were</a:t>
            </a:r>
            <a:r>
              <a:rPr lang="en-US" sz="1100" baseline="0" dirty="0"/>
              <a:t> asked</a:t>
            </a:r>
            <a:r>
              <a:rPr lang="en-US" sz="1100" dirty="0"/>
              <a:t> in the activity on the previous slide. The educator will use this slide to lead a discussion and debrief the hands-on activity.</a:t>
            </a:r>
          </a:p>
        </p:txBody>
      </p:sp>
    </p:spTree>
    <p:extLst>
      <p:ext uri="{BB962C8B-B14F-4D97-AF65-F5344CB8AC3E}">
        <p14:creationId xmlns:p14="http://schemas.microsoft.com/office/powerpoint/2010/main" val="388485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a:p>
            <a:endParaRPr lang="en-US" sz="1100" dirty="0"/>
          </a:p>
        </p:txBody>
      </p:sp>
    </p:spTree>
    <p:extLst>
      <p:ext uri="{BB962C8B-B14F-4D97-AF65-F5344CB8AC3E}">
        <p14:creationId xmlns:p14="http://schemas.microsoft.com/office/powerpoint/2010/main" val="2921552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a:t>
            </a:r>
            <a:r>
              <a:rPr lang="en-US" sz="1100" baseline="0" dirty="0"/>
              <a:t> learned how to</a:t>
            </a:r>
            <a:r>
              <a:rPr lang="en-US" sz="1100" dirty="0"/>
              <a:t>:</a:t>
            </a:r>
          </a:p>
          <a:p>
            <a:endParaRPr lang="en-US" sz="1100" dirty="0"/>
          </a:p>
          <a:p>
            <a:pPr marL="171450" indent="-171450">
              <a:buFont typeface="Arial" panose="020B0604020202020204" pitchFamily="34" charset="0"/>
              <a:buChar char="•"/>
            </a:pPr>
            <a:r>
              <a:rPr lang="en-US" sz="1100" dirty="0"/>
              <a:t>Identify the difference between AWS Regions, Availability Zones, and edge locations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Identify AWS service and service categories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endParaRPr lang="en-US" sz="1100" dirty="0"/>
          </a:p>
        </p:txBody>
      </p:sp>
    </p:spTree>
    <p:extLst>
      <p:ext uri="{BB962C8B-B14F-4D97-AF65-F5344CB8AC3E}">
        <p14:creationId xmlns:p14="http://schemas.microsoft.com/office/powerpoint/2010/main" val="3463842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 is now time to complete the knowledge check for this module.</a:t>
            </a:r>
          </a:p>
        </p:txBody>
      </p:sp>
    </p:spTree>
    <p:extLst>
      <p:ext uri="{BB962C8B-B14F-4D97-AF65-F5344CB8AC3E}">
        <p14:creationId xmlns:p14="http://schemas.microsoft.com/office/powerpoint/2010/main" val="2482441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completing this module, you should be able to:</a:t>
            </a:r>
          </a:p>
          <a:p>
            <a:endParaRPr lang="en-US" sz="1100" dirty="0"/>
          </a:p>
          <a:p>
            <a:pPr marL="171450" indent="-171450">
              <a:buFont typeface="Arial" panose="020B0604020202020204" pitchFamily="34" charset="0"/>
              <a:buChar char="•"/>
            </a:pPr>
            <a:r>
              <a:rPr lang="en-US" sz="1100" dirty="0"/>
              <a:t>Identify the difference between AWS Regions, Availability Zones, and edge locations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Identify AWS service and service categories</a:t>
            </a:r>
          </a:p>
          <a:p>
            <a:endParaRPr lang="en-US" sz="1100" dirty="0"/>
          </a:p>
          <a:p>
            <a:endParaRPr lang="en-US" sz="1100" dirty="0"/>
          </a:p>
        </p:txBody>
      </p:sp>
    </p:spTree>
    <p:extLst>
      <p:ext uri="{BB962C8B-B14F-4D97-AF65-F5344CB8AC3E}">
        <p14:creationId xmlns:p14="http://schemas.microsoft.com/office/powerpoint/2010/main" val="3370536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a:p>
            <a:endParaRPr lang="en-US" sz="1100" dirty="0"/>
          </a:p>
          <a:p>
            <a:r>
              <a:rPr lang="en-US" sz="1100" kern="1200" dirty="0">
                <a:solidFill>
                  <a:schemeClr val="tx1"/>
                </a:solidFill>
                <a:effectLst/>
                <a:latin typeface="+mn-lt"/>
                <a:ea typeface="+mn-ea"/>
                <a:cs typeface="+mn-cs"/>
              </a:rPr>
              <a:t>This sample exam question comes from the AWS Certified Cloud Practitioner sample exam questions document that is linked to from the main </a:t>
            </a:r>
            <a:r>
              <a:rPr lang="en-US" sz="1100" u="sng" kern="1200" dirty="0">
                <a:solidFill>
                  <a:schemeClr val="tx1"/>
                </a:solidFill>
                <a:effectLst/>
                <a:latin typeface="+mn-lt"/>
                <a:ea typeface="+mn-ea"/>
                <a:cs typeface="+mn-cs"/>
                <a:hlinkClick r:id="rId3"/>
              </a:rPr>
              <a:t>AWS Certified Cloud Practitioner exam information page</a:t>
            </a:r>
            <a:r>
              <a:rPr lang="en-US" sz="1100" kern="1200" dirty="0">
                <a:solidFill>
                  <a:schemeClr val="tx1"/>
                </a:solidFill>
                <a:effectLst/>
                <a:latin typeface="+mn-lt"/>
                <a:ea typeface="+mn-ea"/>
                <a:cs typeface="+mn-cs"/>
              </a:rPr>
              <a:t>. To learn more about the AWS Certified Cloud Practitioner exam, see: https://aws.amazon.com/certification/certified-cloud-practitioner/</a:t>
            </a:r>
            <a:endParaRPr lang="en-US" sz="1100" dirty="0"/>
          </a:p>
        </p:txBody>
      </p:sp>
    </p:spTree>
    <p:extLst>
      <p:ext uri="{BB962C8B-B14F-4D97-AF65-F5344CB8AC3E}">
        <p14:creationId xmlns:p14="http://schemas.microsoft.com/office/powerpoint/2010/main" val="2686045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following resources provide more detail on the topics discussed in this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AWS Global Infrastructure</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(https://aws.amazon.com/about-aws/global-infrastructure/)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sng" dirty="0">
                <a:hlinkClick r:id="rId4"/>
              </a:rPr>
              <a:t>AWS Regional Services List</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https://aws.amazon.com/about-aws/global-infrastructure/regional-product-services/)</a:t>
            </a:r>
            <a:endParaRPr lang="en-US" sz="1100"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sng" dirty="0">
                <a:hlinkClick r:id="rId5"/>
              </a:rPr>
              <a:t>AWS Cloud Products</a:t>
            </a:r>
            <a:r>
              <a:rPr lang="en-US" sz="1100" u="sng" dirty="0"/>
              <a:t> </a:t>
            </a:r>
            <a:r>
              <a:rPr lang="en-US" sz="1100" dirty="0"/>
              <a:t> (https://aws.amazon.com/products/)</a:t>
            </a:r>
          </a:p>
          <a:p>
            <a:pPr marL="171450" lvl="0" indent="-171450">
              <a:buFont typeface="Arial" panose="020B0604020202020204" pitchFamily="34" charset="0"/>
              <a:buChar char="•"/>
            </a:pPr>
            <a:endParaRPr lang="en-US" sz="1100" u="sng" dirty="0"/>
          </a:p>
          <a:p>
            <a:pPr marL="171450" lvl="0" indent="-171450">
              <a:buFont typeface="Arial" panose="020B0604020202020204" pitchFamily="34" charset="0"/>
              <a:buChar char="•"/>
            </a:pPr>
            <a:endParaRPr lang="en-US" sz="1100" u="sng" dirty="0"/>
          </a:p>
          <a:p>
            <a:pPr marL="171450" lvl="0" indent="-171450">
              <a:buFont typeface="Arial" panose="020B0604020202020204" pitchFamily="34" charset="0"/>
              <a:buChar char="•"/>
            </a:pPr>
            <a:endParaRPr lang="en-US" sz="1100" u="sng" dirty="0"/>
          </a:p>
          <a:p>
            <a:endParaRPr lang="en-US" sz="1100" dirty="0"/>
          </a:p>
        </p:txBody>
      </p:sp>
    </p:spTree>
    <p:extLst>
      <p:ext uri="{BB962C8B-B14F-4D97-AF65-F5344CB8AC3E}">
        <p14:creationId xmlns:p14="http://schemas.microsoft.com/office/powerpoint/2010/main" val="267505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Thank you for completing this module.</a:t>
            </a:r>
          </a:p>
          <a:p>
            <a:endParaRPr lang="en-US" sz="1100" dirty="0"/>
          </a:p>
        </p:txBody>
      </p:sp>
    </p:spTree>
    <p:extLst>
      <p:ext uri="{BB962C8B-B14F-4D97-AF65-F5344CB8AC3E}">
        <p14:creationId xmlns:p14="http://schemas.microsoft.com/office/powerpoint/2010/main" val="1643460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Introducing Section 1: AWS Global Infrastructure. </a:t>
            </a:r>
          </a:p>
        </p:txBody>
      </p:sp>
    </p:spTree>
    <p:extLst>
      <p:ext uri="{BB962C8B-B14F-4D97-AF65-F5344CB8AC3E}">
        <p14:creationId xmlns:p14="http://schemas.microsoft.com/office/powerpoint/2010/main" val="2082301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To learn more about the AWS Regions that are currently available, use one of the following links: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hlinkClick r:id="rId3"/>
              </a:rPr>
              <a:t>https://aws.amazon.com/about-aws/global-infrastructure/#AWS_Global_Infrastructure_Map</a:t>
            </a: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hlinkClick r:id="rId4"/>
              </a:rPr>
              <a:t>https://aws.amazon.com/about-aws/global-infrastructure/regions_az/</a:t>
            </a:r>
            <a:r>
              <a:rPr lang="en-US" sz="1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r>
              <a:rPr lang="en-US" sz="1100" dirty="0"/>
              <a:t>These resources are updated frequently to show current and planned AWS infrastructure. </a:t>
            </a:r>
            <a:endParaRPr lang="en-US" dirty="0"/>
          </a:p>
        </p:txBody>
      </p:sp>
    </p:spTree>
    <p:extLst>
      <p:ext uri="{BB962C8B-B14F-4D97-AF65-F5344CB8AC3E}">
        <p14:creationId xmlns:p14="http://schemas.microsoft.com/office/powerpoint/2010/main" val="2508224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educator might now choose to conduct a live demonstration of the AWS Global Infrastructure map introduced on the previous slide. This resource provides an interactive way to learn about the AWS Global Infrastructure. The remaining slides in this section cover many of the same topics and go into greater detail on some topics.</a:t>
            </a:r>
          </a:p>
        </p:txBody>
      </p:sp>
    </p:spTree>
    <p:extLst>
      <p:ext uri="{BB962C8B-B14F-4D97-AF65-F5344CB8AC3E}">
        <p14:creationId xmlns:p14="http://schemas.microsoft.com/office/powerpoint/2010/main" val="3416329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AWS Cloud infrastructure is built around Regions. </a:t>
            </a:r>
            <a:r>
              <a:rPr lang="en-US" sz="1100" dirty="0"/>
              <a:t>AWS has 22 Regions worldwide. An </a:t>
            </a:r>
            <a:r>
              <a:rPr lang="en-US" sz="1100" b="1" kern="1200" dirty="0">
                <a:solidFill>
                  <a:schemeClr val="tx1"/>
                </a:solidFill>
                <a:effectLst/>
                <a:latin typeface="+mn-lt"/>
                <a:ea typeface="+mn-ea"/>
                <a:cs typeface="+mn-cs"/>
              </a:rPr>
              <a:t>AWS Region </a:t>
            </a:r>
            <a:r>
              <a:rPr lang="en-US" sz="1100" kern="1200" dirty="0">
                <a:solidFill>
                  <a:schemeClr val="tx1"/>
                </a:solidFill>
                <a:effectLst/>
                <a:latin typeface="+mn-lt"/>
                <a:ea typeface="+mn-ea"/>
                <a:cs typeface="+mn-cs"/>
              </a:rPr>
              <a:t>is a physical geographical location with one or more </a:t>
            </a:r>
            <a:r>
              <a:rPr lang="en-US" sz="1100" b="1" kern="1200" dirty="0">
                <a:solidFill>
                  <a:schemeClr val="tx1"/>
                </a:solidFill>
                <a:effectLst/>
                <a:latin typeface="+mn-lt"/>
                <a:ea typeface="+mn-ea"/>
                <a:cs typeface="+mn-cs"/>
              </a:rPr>
              <a:t>Availability Zones</a:t>
            </a:r>
            <a:r>
              <a:rPr lang="en-US" sz="1100" kern="1200" dirty="0">
                <a:solidFill>
                  <a:schemeClr val="tx1"/>
                </a:solidFill>
                <a:effectLst/>
                <a:latin typeface="+mn-lt"/>
                <a:ea typeface="+mn-ea"/>
                <a:cs typeface="+mn-cs"/>
              </a:rPr>
              <a:t>. Availability Zones in turn consist of one or more </a:t>
            </a:r>
            <a:r>
              <a:rPr lang="en-US" sz="1100" b="1" kern="1200" dirty="0">
                <a:solidFill>
                  <a:schemeClr val="tx1"/>
                </a:solidFill>
                <a:effectLst/>
                <a:latin typeface="+mn-lt"/>
                <a:ea typeface="+mn-ea"/>
                <a:cs typeface="+mn-cs"/>
              </a:rPr>
              <a:t>data centers</a:t>
            </a:r>
            <a:r>
              <a:rPr lang="en-US" sz="1100" kern="1200" dirty="0">
                <a:solidFill>
                  <a:schemeClr val="tx1"/>
                </a:solidFill>
                <a:effectLst/>
                <a:latin typeface="+mn-lt"/>
                <a:ea typeface="+mn-ea"/>
                <a:cs typeface="+mn-cs"/>
              </a:rPr>
              <a: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achieve fault tolerance and stability, Regions are isolated from one another. Resources in one Region are not automatically replicated to other Regions. When you store data in a specific Region, it is not replicated outside that Region. </a:t>
            </a:r>
          </a:p>
          <a:p>
            <a:endParaRPr lang="en-US" sz="1100" dirty="0"/>
          </a:p>
          <a:p>
            <a:r>
              <a:rPr lang="en-US" sz="1100" kern="1200" dirty="0">
                <a:solidFill>
                  <a:schemeClr val="tx1"/>
                </a:solidFill>
                <a:effectLst/>
                <a:latin typeface="+mn-lt"/>
                <a:ea typeface="+mn-ea"/>
                <a:cs typeface="+mn-cs"/>
              </a:rPr>
              <a:t>It is your responsibility to replicate data across Regions, if your business needs require it. </a:t>
            </a:r>
          </a:p>
          <a:p>
            <a:endParaRPr lang="en-US" sz="1050" dirty="0"/>
          </a:p>
          <a:p>
            <a:r>
              <a:rPr lang="en-US" sz="1050" dirty="0"/>
              <a:t>AWS Regions that were introduced before March 20, 2019 are </a:t>
            </a:r>
            <a:r>
              <a:rPr lang="en-US" sz="1050" i="1" dirty="0"/>
              <a:t>enabled</a:t>
            </a:r>
            <a:r>
              <a:rPr lang="en-US" sz="1050" dirty="0"/>
              <a:t> by default. Regions that were introduced after March 20, 2019—such as Asia Pacific (Hong Kong) and Middle East (Bahrain)—are </a:t>
            </a:r>
            <a:r>
              <a:rPr lang="en-US" sz="1050" i="1" dirty="0"/>
              <a:t>disabled</a:t>
            </a:r>
            <a:r>
              <a:rPr lang="en-US" sz="1050" dirty="0"/>
              <a:t> by default. You must enable these Regions before you can use them. You can use the AWS Management Console to enable or disable a Region. </a:t>
            </a:r>
          </a:p>
          <a:p>
            <a:endParaRPr lang="en-US" sz="1050" dirty="0"/>
          </a:p>
          <a:p>
            <a:r>
              <a:rPr lang="en-US" sz="1050" b="0" i="0" kern="1200" dirty="0">
                <a:solidFill>
                  <a:schemeClr val="tx1"/>
                </a:solidFill>
                <a:effectLst/>
                <a:latin typeface="+mn-lt"/>
                <a:ea typeface="+mn-ea"/>
                <a:cs typeface="+mn-cs"/>
              </a:rPr>
              <a:t>Some </a:t>
            </a:r>
            <a:r>
              <a:rPr lang="en-US" sz="1050" dirty="0"/>
              <a:t>Regions have restricted access. </a:t>
            </a:r>
            <a:r>
              <a:rPr lang="en-US" sz="1050" b="0" i="0" kern="1200" dirty="0">
                <a:solidFill>
                  <a:schemeClr val="tx1"/>
                </a:solidFill>
                <a:effectLst/>
                <a:latin typeface="+mn-lt"/>
                <a:ea typeface="+mn-ea"/>
                <a:cs typeface="+mn-cs"/>
              </a:rPr>
              <a:t>An Amazon AWS (</a:t>
            </a:r>
            <a:r>
              <a:rPr lang="en-US" sz="1050" b="1" i="0" kern="1200" dirty="0">
                <a:solidFill>
                  <a:schemeClr val="tx1"/>
                </a:solidFill>
                <a:effectLst/>
                <a:latin typeface="+mn-lt"/>
                <a:ea typeface="+mn-ea"/>
                <a:cs typeface="+mn-cs"/>
              </a:rPr>
              <a:t>China</a:t>
            </a:r>
            <a:r>
              <a:rPr lang="en-US" sz="1050" b="0" i="0" kern="1200" dirty="0">
                <a:solidFill>
                  <a:schemeClr val="tx1"/>
                </a:solidFill>
                <a:effectLst/>
                <a:latin typeface="+mn-lt"/>
                <a:ea typeface="+mn-ea"/>
                <a:cs typeface="+mn-cs"/>
              </a:rPr>
              <a:t>) account provides access to the Beijing and Ningxia Regions only. To learn more about AWS in China,</a:t>
            </a:r>
            <a:r>
              <a:rPr lang="en-US" sz="1050" b="0" i="0" kern="1200" baseline="0" dirty="0">
                <a:solidFill>
                  <a:schemeClr val="tx1"/>
                </a:solidFill>
                <a:effectLst/>
                <a:latin typeface="+mn-lt"/>
                <a:ea typeface="+mn-ea"/>
                <a:cs typeface="+mn-cs"/>
              </a:rPr>
              <a:t> see: https://www.amazonaws.cn/en/about-aws/china/. </a:t>
            </a:r>
            <a:r>
              <a:rPr lang="en-US" sz="1050" kern="1200" dirty="0">
                <a:solidFill>
                  <a:schemeClr val="tx1"/>
                </a:solidFill>
                <a:effectLst/>
                <a:latin typeface="+mn-lt"/>
                <a:ea typeface="+mn-ea"/>
                <a:cs typeface="+mn-cs"/>
              </a:rPr>
              <a:t>The isolated </a:t>
            </a:r>
            <a:r>
              <a:rPr lang="en-US" sz="1050" b="1" kern="1200" dirty="0">
                <a:solidFill>
                  <a:schemeClr val="tx1"/>
                </a:solidFill>
                <a:effectLst/>
                <a:latin typeface="+mn-lt"/>
                <a:ea typeface="+mn-ea"/>
                <a:cs typeface="+mn-cs"/>
              </a:rPr>
              <a:t>AWS GovCloud (US) </a:t>
            </a:r>
            <a:r>
              <a:rPr lang="en-US" sz="1050" kern="1200" dirty="0">
                <a:solidFill>
                  <a:schemeClr val="tx1"/>
                </a:solidFill>
                <a:effectLst/>
                <a:latin typeface="+mn-lt"/>
                <a:ea typeface="+mn-ea"/>
                <a:cs typeface="+mn-cs"/>
              </a:rPr>
              <a:t>Region is designed to allow US government agencies and customers to move sensitive workloads into the cloud by addressing their specific regulatory and compliance requirements. </a:t>
            </a:r>
            <a:endParaRPr lang="en-US" sz="1050" dirty="0"/>
          </a:p>
          <a:p>
            <a:endParaRPr lang="en-US" sz="1050" dirty="0"/>
          </a:p>
        </p:txBody>
      </p:sp>
    </p:spTree>
    <p:extLst>
      <p:ext uri="{BB962C8B-B14F-4D97-AF65-F5344CB8AC3E}">
        <p14:creationId xmlns:p14="http://schemas.microsoft.com/office/powerpoint/2010/main" val="1447594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latin typeface="+mn-lt"/>
              </a:rPr>
              <a:t>There are a few factors that you should consider when you select the optimal Region or Regions where you store data and use AWS services. </a:t>
            </a:r>
          </a:p>
          <a:p>
            <a:endParaRPr lang="en-US" sz="1050" dirty="0">
              <a:latin typeface="+mn-lt"/>
            </a:endParaRPr>
          </a:p>
          <a:p>
            <a:r>
              <a:rPr lang="en-US" sz="1050" dirty="0">
                <a:latin typeface="+mn-lt"/>
              </a:rPr>
              <a:t>One essential consideration is </a:t>
            </a:r>
            <a:r>
              <a:rPr lang="en-US" sz="1050" b="1" dirty="0">
                <a:latin typeface="+mn-lt"/>
              </a:rPr>
              <a:t>data governance and legal requirements</a:t>
            </a:r>
            <a:r>
              <a:rPr lang="en-US" sz="1050" dirty="0">
                <a:latin typeface="+mn-lt"/>
              </a:rPr>
              <a:t>. Local laws</a:t>
            </a:r>
            <a:r>
              <a:rPr lang="en-US" sz="1050" b="1" dirty="0">
                <a:latin typeface="+mn-lt"/>
              </a:rPr>
              <a:t> </a:t>
            </a:r>
            <a:r>
              <a:rPr lang="en-US" sz="1050" dirty="0">
                <a:latin typeface="+mn-lt"/>
              </a:rPr>
              <a:t>might require that certain information be kept within geographical boundaries. Such laws might restrict the Regions where you can offer content or services. For example, consider </a:t>
            </a:r>
            <a:r>
              <a:rPr lang="en-US" sz="1050" kern="1200" dirty="0">
                <a:solidFill>
                  <a:schemeClr val="tx1"/>
                </a:solidFill>
                <a:effectLst/>
                <a:latin typeface="+mn-lt"/>
                <a:ea typeface="+mn-ea"/>
                <a:cs typeface="+mn-cs"/>
              </a:rPr>
              <a:t>the European Union (EU) Data Protection Directive. </a:t>
            </a:r>
          </a:p>
          <a:p>
            <a:endParaRPr lang="en-US" sz="1050" dirty="0"/>
          </a:p>
          <a:p>
            <a:r>
              <a:rPr lang="en-US" sz="1050" dirty="0"/>
              <a:t>All else being equal, it is generally desirable to run your applications and store your data in a Region that is as close as possible to the user and systems that will access them. This will help you </a:t>
            </a:r>
            <a:r>
              <a:rPr lang="en-US" sz="1050" b="1" dirty="0"/>
              <a:t>reduce latency</a:t>
            </a:r>
            <a:r>
              <a:rPr lang="en-US" sz="1050" dirty="0"/>
              <a:t>. CloudPing is one website that you can use to test latency between your location and all AWS Regions.</a:t>
            </a:r>
            <a:r>
              <a:rPr lang="en-US" sz="1050" baseline="0" dirty="0"/>
              <a:t> To learn more about CloudPing, see: </a:t>
            </a:r>
            <a:r>
              <a:rPr lang="en-US" sz="1050" dirty="0">
                <a:hlinkClick r:id="rId3"/>
              </a:rPr>
              <a:t>http://www.cloudping.info/</a:t>
            </a:r>
            <a:endParaRPr lang="en-US" sz="1050" kern="1200" dirty="0">
              <a:solidFill>
                <a:schemeClr val="tx1"/>
              </a:solidFill>
              <a:effectLst/>
              <a:ea typeface="+mn-ea"/>
              <a:cs typeface="+mn-cs"/>
            </a:endParaRPr>
          </a:p>
          <a:p>
            <a:endParaRPr lang="en-US" sz="1050" dirty="0">
              <a:latin typeface="+mn-lt"/>
            </a:endParaRPr>
          </a:p>
          <a:p>
            <a:r>
              <a:rPr lang="en-US" sz="1050" dirty="0">
                <a:latin typeface="+mn-lt"/>
              </a:rPr>
              <a:t>Keep in mind that n</a:t>
            </a:r>
            <a:r>
              <a:rPr lang="en-US" sz="1050" dirty="0"/>
              <a:t>ot all services are available in all Regions. To learn more, see: </a:t>
            </a:r>
            <a:r>
              <a:rPr lang="en-US" sz="1050" dirty="0">
                <a:hlinkClick r:id="rId4"/>
              </a:rPr>
              <a:t>https://aws.amazon.com/about-aws/global-infrastructure/regional-product-services/?p=tgi&amp;loc=4</a:t>
            </a:r>
            <a:r>
              <a:rPr lang="en-US" sz="1050" dirty="0"/>
              <a:t>.</a:t>
            </a:r>
          </a:p>
          <a:p>
            <a:endParaRPr lang="en-US" sz="1050" dirty="0">
              <a:latin typeface="+mn-lt"/>
            </a:endParaRPr>
          </a:p>
          <a:p>
            <a:r>
              <a:rPr lang="en-US" sz="1050" dirty="0"/>
              <a:t>Finally, there is some variation in the </a:t>
            </a:r>
            <a:r>
              <a:rPr lang="en-US" sz="1050" b="1" dirty="0"/>
              <a:t>cost</a:t>
            </a:r>
            <a:r>
              <a:rPr lang="en-US" sz="1050" dirty="0"/>
              <a:t> of running services,</a:t>
            </a:r>
            <a:r>
              <a:rPr lang="en-US" sz="1050" baseline="0" dirty="0"/>
              <a:t> which can depend </a:t>
            </a:r>
            <a:r>
              <a:rPr lang="en-US" sz="1050" dirty="0"/>
              <a:t>on which Region you choose. For example, as of this writing, running an On-Demand t3.medium size Amazon Elastic Compute Cloud (Amazon EC2) Linux instance in the US East (Ohio) Region costs $0.0416 per hour, but running the same instance in the Asia Pacific (Tokyo) Region costs $0.0544 per hour.</a:t>
            </a:r>
          </a:p>
        </p:txBody>
      </p:sp>
    </p:spTree>
    <p:extLst>
      <p:ext uri="{BB962C8B-B14F-4D97-AF65-F5344CB8AC3E}">
        <p14:creationId xmlns:p14="http://schemas.microsoft.com/office/powerpoint/2010/main" val="3252939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4896"/>
          </a:xfrm>
        </p:spPr>
        <p:txBody>
          <a:bodyPr/>
          <a:lstStyle/>
          <a:p>
            <a:r>
              <a:rPr lang="en-US" sz="1100" b="0" i="0" kern="1200" dirty="0">
                <a:solidFill>
                  <a:schemeClr val="tx1"/>
                </a:solidFill>
                <a:effectLst/>
                <a:latin typeface="+mn-lt"/>
                <a:ea typeface="+mn-ea"/>
                <a:cs typeface="+mn-cs"/>
              </a:rPr>
              <a:t>Each AWS Region has multiple, isolated locations that are known as </a:t>
            </a:r>
            <a:r>
              <a:rPr lang="en-US" sz="1100" b="0" i="1" kern="1200" dirty="0">
                <a:solidFill>
                  <a:schemeClr val="tx1"/>
                </a:solidFill>
                <a:effectLst/>
                <a:latin typeface="+mn-lt"/>
                <a:ea typeface="+mn-ea"/>
                <a:cs typeface="+mn-cs"/>
              </a:rPr>
              <a:t>Availability Zones</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Availability Zone provides the ability to operate applications and databases that are more highly available, fault-tolerant, and scalable than would be possible with a single data center. </a:t>
            </a:r>
            <a:r>
              <a:rPr lang="en-US" sz="1100" dirty="0"/>
              <a:t>Each Availability Zone </a:t>
            </a:r>
            <a:r>
              <a:rPr lang="en-US" sz="1100" b="0" i="0" kern="1200" dirty="0">
                <a:solidFill>
                  <a:schemeClr val="tx1"/>
                </a:solidFill>
                <a:effectLst/>
                <a:latin typeface="+mn-lt"/>
                <a:ea typeface="+mn-ea"/>
                <a:cs typeface="+mn-cs"/>
              </a:rPr>
              <a:t>can include multiple data centers (typically three), and at full-scale, they can include hundreds of thousands of servers. They are fully isolated partitions of the AWS Global Infrastructure. </a:t>
            </a:r>
            <a:r>
              <a:rPr lang="en-US" sz="1100" dirty="0"/>
              <a:t>Availability Zones </a:t>
            </a:r>
            <a:r>
              <a:rPr lang="en-US" sz="1100" b="0" i="0" kern="1200" dirty="0">
                <a:solidFill>
                  <a:schemeClr val="tx1"/>
                </a:solidFill>
                <a:effectLst/>
                <a:latin typeface="+mn-lt"/>
                <a:ea typeface="+mn-ea"/>
                <a:cs typeface="+mn-cs"/>
              </a:rPr>
              <a:t>have their own power infrastructure, and</a:t>
            </a:r>
            <a:r>
              <a:rPr lang="en-US" sz="1100" b="0" i="0" kern="1200" baseline="0" dirty="0">
                <a:solidFill>
                  <a:schemeClr val="tx1"/>
                </a:solidFill>
                <a:effectLst/>
                <a:latin typeface="+mn-lt"/>
                <a:ea typeface="+mn-ea"/>
                <a:cs typeface="+mn-cs"/>
              </a:rPr>
              <a:t> they </a:t>
            </a:r>
            <a:r>
              <a:rPr lang="en-US" sz="1100" b="0" i="0" kern="1200" dirty="0">
                <a:solidFill>
                  <a:schemeClr val="tx1"/>
                </a:solidFill>
                <a:effectLst/>
                <a:latin typeface="+mn-lt"/>
                <a:ea typeface="+mn-ea"/>
                <a:cs typeface="+mn-cs"/>
              </a:rPr>
              <a:t>are physically separated by many kilometers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from other Availability Zone</a:t>
            </a:r>
            <a:r>
              <a:rPr lang="en-US" sz="1100" dirty="0"/>
              <a:t>s—</a:t>
            </a:r>
            <a:r>
              <a:rPr lang="en-US" sz="1100" b="0" i="0" kern="1200" dirty="0">
                <a:solidFill>
                  <a:schemeClr val="tx1"/>
                </a:solidFill>
                <a:effectLst/>
                <a:latin typeface="+mn-lt"/>
                <a:ea typeface="+mn-ea"/>
                <a:cs typeface="+mn-cs"/>
              </a:rPr>
              <a:t>though all Availability</a:t>
            </a:r>
            <a:r>
              <a:rPr lang="en-US" sz="1100" b="0" i="0" kern="1200" baseline="0" dirty="0">
                <a:solidFill>
                  <a:schemeClr val="tx1"/>
                </a:solidFill>
                <a:effectLst/>
                <a:latin typeface="+mn-lt"/>
                <a:ea typeface="+mn-ea"/>
                <a:cs typeface="+mn-cs"/>
              </a:rPr>
              <a:t> Zones </a:t>
            </a:r>
            <a:r>
              <a:rPr lang="en-US" sz="1100" b="0" i="0" kern="1200" dirty="0">
                <a:solidFill>
                  <a:schemeClr val="tx1"/>
                </a:solidFill>
                <a:effectLst/>
                <a:latin typeface="+mn-lt"/>
                <a:ea typeface="+mn-ea"/>
                <a:cs typeface="+mn-cs"/>
              </a:rPr>
              <a:t>are within 100 km of each other.</a:t>
            </a:r>
            <a:br>
              <a:rPr lang="en-US" sz="1100" b="0" i="0" kern="1200" dirty="0">
                <a:solidFill>
                  <a:schemeClr val="tx1"/>
                </a:solidFill>
                <a:effectLst/>
                <a:latin typeface="+mn-lt"/>
                <a:ea typeface="+mn-ea"/>
                <a:cs typeface="+mn-cs"/>
              </a:rPr>
            </a:b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All </a:t>
            </a:r>
            <a:r>
              <a:rPr lang="en-US" sz="1100" dirty="0"/>
              <a:t>Availability Zones </a:t>
            </a:r>
            <a:r>
              <a:rPr lang="en-US" sz="1100" b="0" i="0" kern="1200" dirty="0">
                <a:solidFill>
                  <a:schemeClr val="tx1"/>
                </a:solidFill>
                <a:effectLst/>
                <a:latin typeface="+mn-lt"/>
                <a:ea typeface="+mn-ea"/>
                <a:cs typeface="+mn-cs"/>
              </a:rPr>
              <a:t>are interconnected with high-bandwidth, low-latency networking over fully redundant, dedicated fiber that provides high-throughput</a:t>
            </a:r>
            <a:r>
              <a:rPr lang="en-US" sz="1100" dirty="0"/>
              <a:t> </a:t>
            </a:r>
            <a:r>
              <a:rPr lang="en-US" sz="1100" b="0" i="0" kern="1200" dirty="0">
                <a:solidFill>
                  <a:schemeClr val="tx1"/>
                </a:solidFill>
                <a:effectLst/>
                <a:latin typeface="+mn-lt"/>
                <a:ea typeface="+mn-ea"/>
                <a:cs typeface="+mn-cs"/>
              </a:rPr>
              <a:t>between Availability Zones. The network accomplishes synchronous replication between Availability Zones. </a:t>
            </a:r>
          </a:p>
          <a:p>
            <a:endParaRPr lang="en-US" sz="1100" dirty="0"/>
          </a:p>
          <a:p>
            <a:r>
              <a:rPr lang="en-US" sz="1100" b="0" i="0" kern="1200" dirty="0">
                <a:solidFill>
                  <a:schemeClr val="tx1"/>
                </a:solidFill>
                <a:effectLst/>
                <a:latin typeface="+mn-lt"/>
                <a:ea typeface="+mn-ea"/>
                <a:cs typeface="+mn-cs"/>
              </a:rPr>
              <a:t>Availability Zones help build highly available applications. When an application is partitioned across </a:t>
            </a:r>
            <a:r>
              <a:rPr lang="en-US" sz="1100" dirty="0"/>
              <a:t>Availability Zones, </a:t>
            </a:r>
            <a:r>
              <a:rPr lang="en-US" sz="1100" b="0" i="0" kern="1200" dirty="0">
                <a:solidFill>
                  <a:schemeClr val="tx1"/>
                </a:solidFill>
                <a:effectLst/>
                <a:latin typeface="+mn-lt"/>
                <a:ea typeface="+mn-ea"/>
                <a:cs typeface="+mn-cs"/>
              </a:rPr>
              <a:t>companies are better isolated and protected from issues such as lightning, tornadoes, earthquakes, and more.</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are responsible for selecting the </a:t>
            </a:r>
            <a:r>
              <a:rPr lang="en-US" sz="1100" dirty="0"/>
              <a:t>Availability Zones</a:t>
            </a:r>
            <a:r>
              <a:rPr lang="en-US" sz="1100" kern="1200" dirty="0">
                <a:solidFill>
                  <a:schemeClr val="tx1"/>
                </a:solidFill>
                <a:effectLst/>
                <a:latin typeface="+mn-lt"/>
                <a:ea typeface="+mn-ea"/>
                <a:cs typeface="+mn-cs"/>
              </a:rPr>
              <a:t> where your systems will reside. Systems can span multiple Availability Zones. AWS recommends replicating across Availability Zones for resiliency. You should design your systems to survive</a:t>
            </a:r>
            <a:r>
              <a:rPr lang="en-US" sz="1100" kern="1200" baseline="0" dirty="0">
                <a:solidFill>
                  <a:schemeClr val="tx1"/>
                </a:solidFill>
                <a:effectLst/>
                <a:latin typeface="+mn-lt"/>
                <a:ea typeface="+mn-ea"/>
                <a:cs typeface="+mn-cs"/>
              </a:rPr>
              <a:t> the</a:t>
            </a:r>
            <a:r>
              <a:rPr lang="en-US" sz="1100" kern="1200" dirty="0">
                <a:solidFill>
                  <a:schemeClr val="tx1"/>
                </a:solidFill>
                <a:effectLst/>
                <a:latin typeface="+mn-lt"/>
                <a:ea typeface="+mn-ea"/>
                <a:cs typeface="+mn-cs"/>
              </a:rPr>
              <a:t> temporary or prolonged failure of an Availability Zone if a disaster occurs. </a:t>
            </a:r>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4016737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36.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5.xml"/><Relationship Id="rId7" Type="http://schemas.openxmlformats.org/officeDocument/2006/relationships/image" Target="../media/image27.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5.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svg"/><Relationship Id="rId21" Type="http://schemas.openxmlformats.org/officeDocument/2006/relationships/image" Target="../media/image47.sv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image" Target="../media/image73.svg"/><Relationship Id="rId7" Type="http://schemas.openxmlformats.org/officeDocument/2006/relationships/image" Target="../media/image33.svg"/><Relationship Id="rId2" Type="http://schemas.openxmlformats.org/officeDocument/2006/relationships/slideLayout" Target="../slideLayouts/slideLayout18.xml"/><Relationship Id="rId16" Type="http://schemas.openxmlformats.org/officeDocument/2006/relationships/image" Target="../media/image42.png"/><Relationship Id="rId29" Type="http://schemas.openxmlformats.org/officeDocument/2006/relationships/image" Target="../media/image55.svg"/><Relationship Id="rId11" Type="http://schemas.openxmlformats.org/officeDocument/2006/relationships/image" Target="../media/image37.sv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svg"/><Relationship Id="rId40" Type="http://schemas.openxmlformats.org/officeDocument/2006/relationships/image" Target="../media/image66.png"/><Relationship Id="rId45" Type="http://schemas.openxmlformats.org/officeDocument/2006/relationships/image" Target="../media/image71.svg"/><Relationship Id="rId5" Type="http://schemas.openxmlformats.org/officeDocument/2006/relationships/image" Target="../media/image31.svg"/><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svg"/><Relationship Id="rId10" Type="http://schemas.openxmlformats.org/officeDocument/2006/relationships/image" Target="../media/image36.png"/><Relationship Id="rId19" Type="http://schemas.openxmlformats.org/officeDocument/2006/relationships/image" Target="../media/image45.svg"/><Relationship Id="rId31" Type="http://schemas.openxmlformats.org/officeDocument/2006/relationships/image" Target="../media/image57.svg"/><Relationship Id="rId44" Type="http://schemas.openxmlformats.org/officeDocument/2006/relationships/image" Target="../media/image70.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 Id="rId35" Type="http://schemas.openxmlformats.org/officeDocument/2006/relationships/image" Target="../media/image61.svg"/><Relationship Id="rId43" Type="http://schemas.openxmlformats.org/officeDocument/2006/relationships/image" Target="../media/image69.svg"/><Relationship Id="rId48" Type="http://schemas.openxmlformats.org/officeDocument/2006/relationships/image" Target="../media/image74.png"/><Relationship Id="rId8" Type="http://schemas.openxmlformats.org/officeDocument/2006/relationships/image" Target="../media/image34.png"/><Relationship Id="rId3" Type="http://schemas.openxmlformats.org/officeDocument/2006/relationships/notesSlide" Target="../notesSlides/notesSlide16.xml"/><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33" Type="http://schemas.openxmlformats.org/officeDocument/2006/relationships/image" Target="../media/image59.svg"/><Relationship Id="rId38" Type="http://schemas.openxmlformats.org/officeDocument/2006/relationships/image" Target="../media/image64.png"/><Relationship Id="rId46" Type="http://schemas.openxmlformats.org/officeDocument/2006/relationships/image" Target="../media/image72.png"/><Relationship Id="rId20" Type="http://schemas.openxmlformats.org/officeDocument/2006/relationships/image" Target="../media/image46.png"/><Relationship Id="rId41" Type="http://schemas.openxmlformats.org/officeDocument/2006/relationships/image" Target="../media/image67.svg"/><Relationship Id="rId1" Type="http://schemas.openxmlformats.org/officeDocument/2006/relationships/tags" Target="../tags/tag42.xml"/><Relationship Id="rId6"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3" Type="http://schemas.openxmlformats.org/officeDocument/2006/relationships/notesSlide" Target="../notesSlides/notesSlide17.xml"/><Relationship Id="rId7" Type="http://schemas.openxmlformats.org/officeDocument/2006/relationships/image" Target="../media/image77.svg"/><Relationship Id="rId12" Type="http://schemas.openxmlformats.org/officeDocument/2006/relationships/image" Target="../media/image82.png"/><Relationship Id="rId2" Type="http://schemas.openxmlformats.org/officeDocument/2006/relationships/slideLayout" Target="../slideLayouts/slideLayout18.xml"/><Relationship Id="rId1" Type="http://schemas.openxmlformats.org/officeDocument/2006/relationships/tags" Target="../tags/tag43.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43.svg"/><Relationship Id="rId10" Type="http://schemas.openxmlformats.org/officeDocument/2006/relationships/image" Target="../media/image80.png"/><Relationship Id="rId4" Type="http://schemas.openxmlformats.org/officeDocument/2006/relationships/image" Target="../media/image42.png"/><Relationship Id="rId9" Type="http://schemas.openxmlformats.org/officeDocument/2006/relationships/image" Target="../media/image79.svg"/><Relationship Id="rId14" Type="http://schemas.openxmlformats.org/officeDocument/2006/relationships/image" Target="../media/image84.tiff"/></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svg"/><Relationship Id="rId18" Type="http://schemas.openxmlformats.org/officeDocument/2006/relationships/image" Target="../media/image97.tiff"/><Relationship Id="rId3" Type="http://schemas.openxmlformats.org/officeDocument/2006/relationships/notesSlide" Target="../notesSlides/notesSlide18.xml"/><Relationship Id="rId21" Type="http://schemas.openxmlformats.org/officeDocument/2006/relationships/image" Target="../media/image100.png"/><Relationship Id="rId7" Type="http://schemas.openxmlformats.org/officeDocument/2006/relationships/image" Target="../media/image86.svg"/><Relationship Id="rId12" Type="http://schemas.openxmlformats.org/officeDocument/2006/relationships/image" Target="../media/image91.png"/><Relationship Id="rId17" Type="http://schemas.openxmlformats.org/officeDocument/2006/relationships/image" Target="../media/image96.svg"/><Relationship Id="rId2" Type="http://schemas.openxmlformats.org/officeDocument/2006/relationships/slideLayout" Target="../slideLayouts/slideLayout18.xml"/><Relationship Id="rId16" Type="http://schemas.openxmlformats.org/officeDocument/2006/relationships/image" Target="../media/image95.png"/><Relationship Id="rId20" Type="http://schemas.openxmlformats.org/officeDocument/2006/relationships/image" Target="../media/image99.svg"/><Relationship Id="rId1" Type="http://schemas.openxmlformats.org/officeDocument/2006/relationships/tags" Target="../tags/tag44.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37.svg"/><Relationship Id="rId15" Type="http://schemas.openxmlformats.org/officeDocument/2006/relationships/image" Target="../media/image94.sv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36.png"/><Relationship Id="rId9" Type="http://schemas.openxmlformats.org/officeDocument/2006/relationships/image" Target="../media/image88.svg"/><Relationship Id="rId14" Type="http://schemas.openxmlformats.org/officeDocument/2006/relationships/image" Target="../media/image93.png"/><Relationship Id="rId22" Type="http://schemas.openxmlformats.org/officeDocument/2006/relationships/image" Target="../media/image101.svg"/></Relationships>
</file>

<file path=ppt/slides/_rels/slide1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3" Type="http://schemas.openxmlformats.org/officeDocument/2006/relationships/notesSlide" Target="../notesSlides/notesSlide19.xml"/><Relationship Id="rId7" Type="http://schemas.openxmlformats.org/officeDocument/2006/relationships/image" Target="../media/image103.svg"/><Relationship Id="rId12" Type="http://schemas.openxmlformats.org/officeDocument/2006/relationships/image" Target="../media/image108.png"/><Relationship Id="rId2" Type="http://schemas.openxmlformats.org/officeDocument/2006/relationships/slideLayout" Target="../slideLayouts/slideLayout18.xml"/><Relationship Id="rId1" Type="http://schemas.openxmlformats.org/officeDocument/2006/relationships/tags" Target="../tags/tag45.xml"/><Relationship Id="rId6" Type="http://schemas.openxmlformats.org/officeDocument/2006/relationships/image" Target="../media/image102.png"/><Relationship Id="rId11" Type="http://schemas.openxmlformats.org/officeDocument/2006/relationships/image" Target="../media/image107.svg"/><Relationship Id="rId5" Type="http://schemas.openxmlformats.org/officeDocument/2006/relationships/image" Target="../media/image49.svg"/><Relationship Id="rId10" Type="http://schemas.openxmlformats.org/officeDocument/2006/relationships/image" Target="../media/image106.png"/><Relationship Id="rId4" Type="http://schemas.openxmlformats.org/officeDocument/2006/relationships/image" Target="../media/image48.png"/><Relationship Id="rId9" Type="http://schemas.openxmlformats.org/officeDocument/2006/relationships/image" Target="../media/image105.svg"/><Relationship Id="rId14" Type="http://schemas.openxmlformats.org/officeDocument/2006/relationships/image" Target="../media/image110.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46.xml"/><Relationship Id="rId4" Type="http://schemas.openxmlformats.org/officeDocument/2006/relationships/image" Target="../media/image111.png"/></Relationships>
</file>

<file path=ppt/slides/_rels/slide21.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19.png"/><Relationship Id="rId18" Type="http://schemas.openxmlformats.org/officeDocument/2006/relationships/image" Target="../media/image124.svg"/><Relationship Id="rId3" Type="http://schemas.openxmlformats.org/officeDocument/2006/relationships/notesSlide" Target="../notesSlides/notesSlide21.xml"/><Relationship Id="rId7" Type="http://schemas.openxmlformats.org/officeDocument/2006/relationships/image" Target="../media/image115.png"/><Relationship Id="rId12" Type="http://schemas.openxmlformats.org/officeDocument/2006/relationships/image" Target="../media/image118.svg"/><Relationship Id="rId17" Type="http://schemas.openxmlformats.org/officeDocument/2006/relationships/image" Target="../media/image123.png"/><Relationship Id="rId2" Type="http://schemas.openxmlformats.org/officeDocument/2006/relationships/slideLayout" Target="../slideLayouts/slideLayout18.xml"/><Relationship Id="rId16" Type="http://schemas.openxmlformats.org/officeDocument/2006/relationships/image" Target="../media/image122.svg"/><Relationship Id="rId1" Type="http://schemas.openxmlformats.org/officeDocument/2006/relationships/tags" Target="../tags/tag47.xml"/><Relationship Id="rId6" Type="http://schemas.openxmlformats.org/officeDocument/2006/relationships/image" Target="../media/image114.svg"/><Relationship Id="rId11" Type="http://schemas.openxmlformats.org/officeDocument/2006/relationships/image" Target="../media/image117.png"/><Relationship Id="rId5" Type="http://schemas.openxmlformats.org/officeDocument/2006/relationships/image" Target="../media/image113.png"/><Relationship Id="rId15" Type="http://schemas.openxmlformats.org/officeDocument/2006/relationships/image" Target="../media/image121.png"/><Relationship Id="rId10" Type="http://schemas.openxmlformats.org/officeDocument/2006/relationships/image" Target="../media/image47.svg"/><Relationship Id="rId4" Type="http://schemas.openxmlformats.org/officeDocument/2006/relationships/image" Target="../media/image112.jpg"/><Relationship Id="rId9" Type="http://schemas.openxmlformats.org/officeDocument/2006/relationships/image" Target="../media/image46.png"/><Relationship Id="rId14" Type="http://schemas.openxmlformats.org/officeDocument/2006/relationships/image" Target="../media/image120.svg"/></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22.xml"/><Relationship Id="rId7" Type="http://schemas.openxmlformats.org/officeDocument/2006/relationships/image" Target="../media/image126.svg"/><Relationship Id="rId12" Type="http://schemas.openxmlformats.org/officeDocument/2006/relationships/image" Target="../media/image131.jp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125.png"/><Relationship Id="rId11" Type="http://schemas.openxmlformats.org/officeDocument/2006/relationships/image" Target="../media/image130.svg"/><Relationship Id="rId5" Type="http://schemas.openxmlformats.org/officeDocument/2006/relationships/image" Target="../media/image73.svg"/><Relationship Id="rId10" Type="http://schemas.openxmlformats.org/officeDocument/2006/relationships/image" Target="../media/image129.png"/><Relationship Id="rId4" Type="http://schemas.openxmlformats.org/officeDocument/2006/relationships/image" Target="../media/image72.png"/><Relationship Id="rId9" Type="http://schemas.openxmlformats.org/officeDocument/2006/relationships/image" Target="../media/image128.svg"/></Relationships>
</file>

<file path=ppt/slides/_rels/slide23.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142.png"/><Relationship Id="rId18" Type="http://schemas.openxmlformats.org/officeDocument/2006/relationships/image" Target="../media/image147.svg"/><Relationship Id="rId3" Type="http://schemas.openxmlformats.org/officeDocument/2006/relationships/image" Target="../media/image132.png"/><Relationship Id="rId21" Type="http://schemas.openxmlformats.org/officeDocument/2006/relationships/image" Target="../media/image148.jpg"/><Relationship Id="rId7" Type="http://schemas.openxmlformats.org/officeDocument/2006/relationships/image" Target="../media/image136.png"/><Relationship Id="rId12" Type="http://schemas.openxmlformats.org/officeDocument/2006/relationships/image" Target="../media/image141.svg"/><Relationship Id="rId17" Type="http://schemas.openxmlformats.org/officeDocument/2006/relationships/image" Target="../media/image146.png"/><Relationship Id="rId2" Type="http://schemas.openxmlformats.org/officeDocument/2006/relationships/notesSlide" Target="../notesSlides/notesSlide23.xml"/><Relationship Id="rId16" Type="http://schemas.openxmlformats.org/officeDocument/2006/relationships/image" Target="../media/image145.svg"/><Relationship Id="rId20" Type="http://schemas.openxmlformats.org/officeDocument/2006/relationships/image" Target="../media/image41.svg"/><Relationship Id="rId1" Type="http://schemas.openxmlformats.org/officeDocument/2006/relationships/slideLayout" Target="../slideLayouts/slideLayout5.xml"/><Relationship Id="rId6" Type="http://schemas.openxmlformats.org/officeDocument/2006/relationships/image" Target="../media/image135.sv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svg"/><Relationship Id="rId19" Type="http://schemas.openxmlformats.org/officeDocument/2006/relationships/image" Target="../media/image40.pn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43.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14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54.xml"/><Relationship Id="rId4" Type="http://schemas.openxmlformats.org/officeDocument/2006/relationships/image" Target="../media/image150.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hyperlink" Target="https://aws.amazon.com/products/" TargetMode="External"/><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hyperlink" Target="https://aws.amazon.com/about-aws/global-infrastructure" TargetMode="External"/><Relationship Id="rId5" Type="http://schemas.openxmlformats.org/officeDocument/2006/relationships/hyperlink" Target="https://aws.amazon.com/about-aws/global-infrastructure/regional-product-services/" TargetMode="External"/><Relationship Id="rId4" Type="http://schemas.openxmlformats.org/officeDocument/2006/relationships/hyperlink" Target="https://aws.amazon.com/about-aws/global-infrastructure/"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xml"/><Relationship Id="rId1" Type="http://schemas.openxmlformats.org/officeDocument/2006/relationships/tags" Target="../tags/tag5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hyperlink" Target="https://aws.amazon.com/about-aws/global-infrastructure/regions_az/" TargetMode="External"/><Relationship Id="rId5" Type="http://schemas.openxmlformats.org/officeDocument/2006/relationships/hyperlink" Target="https://aws.amazon.com/about-aws/global-infrastructure/#AWS_Global_Infrastructure_Map"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1.xml"/><Relationship Id="rId5" Type="http://schemas.openxmlformats.org/officeDocument/2006/relationships/image" Target="../media/image9.tiff"/><Relationship Id="rId4" Type="http://schemas.openxmlformats.org/officeDocument/2006/relationships/hyperlink" Target="http://www.amazon.com/"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9.xml"/><Relationship Id="rId7" Type="http://schemas.openxmlformats.org/officeDocument/2006/relationships/image" Target="../media/image14.sv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B2E4E0-6441-2D41-AFBF-E27F37D182F2}"/>
              </a:ext>
            </a:extLst>
          </p:cNvPr>
          <p:cNvSpPr>
            <a:spLocks noGrp="1"/>
          </p:cNvSpPr>
          <p:nvPr>
            <p:ph type="body" sz="quarter" idx="10"/>
          </p:nvPr>
        </p:nvSpPr>
        <p:spPr/>
        <p:txBody>
          <a:bodyPr/>
          <a:lstStyle/>
          <a:p>
            <a:r>
              <a:rPr lang="en-US" dirty="0"/>
              <a:t>AWS Academy Cloud Foundations</a:t>
            </a:r>
          </a:p>
          <a:p>
            <a:endParaRPr lang="en-US" dirty="0"/>
          </a:p>
        </p:txBody>
      </p:sp>
      <p:sp>
        <p:nvSpPr>
          <p:cNvPr id="6" name="Title 5"/>
          <p:cNvSpPr>
            <a:spLocks noGrp="1"/>
          </p:cNvSpPr>
          <p:nvPr>
            <p:ph type="title"/>
          </p:nvPr>
        </p:nvSpPr>
        <p:spPr/>
        <p:txBody>
          <a:bodyPr/>
          <a:lstStyle/>
          <a:p>
            <a:r>
              <a:rPr lang="en-US" sz="4000" dirty="0">
                <a:latin typeface="Amazon Ember Light" charset="0"/>
                <a:ea typeface="Amazon Ember Light" charset="0"/>
                <a:cs typeface="Amazon Ember Light" charset="0"/>
              </a:rPr>
              <a:t>Module 3: AWS Global Infrastructure Overview</a:t>
            </a:r>
          </a:p>
        </p:txBody>
      </p:sp>
      <p:sp>
        <p:nvSpPr>
          <p:cNvPr id="3" name="TextBox 2">
            <a:extLst>
              <a:ext uri="{FF2B5EF4-FFF2-40B4-BE49-F238E27FC236}">
                <a16:creationId xmlns:a16="http://schemas.microsoft.com/office/drawing/2014/main" id="{41320F21-628C-7E47-BA41-83114E03CDA7}"/>
              </a:ext>
              <a:ext uri="{C183D7F6-B498-43B3-948B-1728B52AA6E4}">
                <adec:decorative xmlns:adec="http://schemas.microsoft.com/office/drawing/2017/decorative" val="0"/>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1493030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centers</a:t>
            </a:r>
          </a:p>
        </p:txBody>
      </p:sp>
      <p:sp>
        <p:nvSpPr>
          <p:cNvPr id="4" name="Content Placeholder 3"/>
          <p:cNvSpPr>
            <a:spLocks noGrp="1"/>
          </p:cNvSpPr>
          <p:nvPr>
            <p:ph idx="1"/>
          </p:nvPr>
        </p:nvSpPr>
        <p:spPr>
          <a:xfrm>
            <a:off x="238539" y="1440305"/>
            <a:ext cx="6848061" cy="4913308"/>
          </a:xfrm>
        </p:spPr>
        <p:txBody>
          <a:bodyPr>
            <a:noAutofit/>
          </a:bodyPr>
          <a:lstStyle/>
          <a:p>
            <a:pPr marL="457200" indent="-457200"/>
            <a:r>
              <a:rPr lang="en-US" dirty="0"/>
              <a:t>AWS data centers are </a:t>
            </a:r>
            <a:r>
              <a:rPr lang="en-US" dirty="0">
                <a:solidFill>
                  <a:schemeClr val="accent6"/>
                </a:solidFill>
              </a:rPr>
              <a:t>designed for security</a:t>
            </a:r>
            <a:r>
              <a:rPr lang="en-US" dirty="0"/>
              <a:t>.</a:t>
            </a:r>
          </a:p>
          <a:p>
            <a:pPr marL="457200" indent="-457200"/>
            <a:r>
              <a:rPr lang="en-US" dirty="0"/>
              <a:t>Data centers are where the data resides and data processing occurs.</a:t>
            </a:r>
          </a:p>
          <a:p>
            <a:pPr marL="457200" indent="-457200"/>
            <a:r>
              <a:rPr lang="en-US" dirty="0"/>
              <a:t>Each data center has redundant power, networking, and connectivity, and is housed in a separate facility.</a:t>
            </a:r>
          </a:p>
          <a:p>
            <a:pPr marL="457200" indent="-457200"/>
            <a:r>
              <a:rPr lang="en-US" dirty="0"/>
              <a:t>A data center typically has 50,000 to 80,000 physical servers.</a:t>
            </a:r>
          </a:p>
          <a:p>
            <a:pPr marL="457200" indent="-457200"/>
            <a:endParaRPr lang="en-US" dirty="0"/>
          </a:p>
        </p:txBody>
      </p:sp>
      <p:pic>
        <p:nvPicPr>
          <p:cNvPr id="6" name="Picture 5">
            <a:extLst>
              <a:ext uri="{FF2B5EF4-FFF2-40B4-BE49-F238E27FC236}">
                <a16:creationId xmlns:a16="http://schemas.microsoft.com/office/drawing/2014/main" id="{C45D10C6-8A55-D245-B5FF-F89BFB56036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86600" y="2137078"/>
            <a:ext cx="4814547" cy="3519761"/>
          </a:xfrm>
          <a:prstGeom prst="rect">
            <a:avLst/>
          </a:prstGeom>
        </p:spPr>
      </p:pic>
      <p:sp>
        <p:nvSpPr>
          <p:cNvPr id="3" name="Footer Placeholder 2">
            <a:extLst>
              <a:ext uri="{FF2B5EF4-FFF2-40B4-BE49-F238E27FC236}">
                <a16:creationId xmlns:a16="http://schemas.microsoft.com/office/drawing/2014/main" id="{9568FEE2-C0CE-8940-8B08-BDC7901B69A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95B79BE2-941D-8D47-AF8C-1D3E4773E36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340375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map of the globe showing one color for edge locations, another color for multiple edge locations, and a third color to indicate regional edge caches.">
            <a:extLst>
              <a:ext uri="{FF2B5EF4-FFF2-40B4-BE49-F238E27FC236}">
                <a16:creationId xmlns:a16="http://schemas.microsoft.com/office/drawing/2014/main" id="{19B47853-4ECF-1D4E-9D01-C1460EC4274B}"/>
              </a:ext>
            </a:extLst>
          </p:cNvPr>
          <p:cNvGrpSpPr/>
          <p:nvPr/>
        </p:nvGrpSpPr>
        <p:grpSpPr>
          <a:xfrm>
            <a:off x="4154557" y="1977853"/>
            <a:ext cx="7821133" cy="4288803"/>
            <a:chOff x="4154557" y="1977853"/>
            <a:chExt cx="7821133" cy="4288803"/>
          </a:xfrm>
        </p:grpSpPr>
        <p:pic>
          <p:nvPicPr>
            <p:cNvPr id="6" name="Picture 5" descr="A map of the globe with Edge locations and edge caches shown as dots.">
              <a:extLst>
                <a:ext uri="{FF2B5EF4-FFF2-40B4-BE49-F238E27FC236}">
                  <a16:creationId xmlns:a16="http://schemas.microsoft.com/office/drawing/2014/main" id="{FE825948-0A0A-E045-B0CD-D9AC5EF95709}"/>
                </a:ext>
              </a:extLst>
            </p:cNvPr>
            <p:cNvPicPr>
              <a:picLocks noChangeAspect="1"/>
            </p:cNvPicPr>
            <p:nvPr/>
          </p:nvPicPr>
          <p:blipFill>
            <a:blip r:embed="rId4"/>
            <a:stretch>
              <a:fillRect/>
            </a:stretch>
          </p:blipFill>
          <p:spPr>
            <a:xfrm>
              <a:off x="4439265" y="1977853"/>
              <a:ext cx="7536425" cy="4288803"/>
            </a:xfrm>
            <a:prstGeom prst="rect">
              <a:avLst/>
            </a:prstGeom>
          </p:spPr>
        </p:pic>
        <p:pic>
          <p:nvPicPr>
            <p:cNvPr id="12" name="Picture 11">
              <a:extLst>
                <a:ext uri="{FF2B5EF4-FFF2-40B4-BE49-F238E27FC236}">
                  <a16:creationId xmlns:a16="http://schemas.microsoft.com/office/drawing/2014/main" id="{3E508072-CCDE-434D-BBF6-3B6F0D1EBB4B}"/>
                </a:ext>
              </a:extLst>
            </p:cNvPr>
            <p:cNvPicPr>
              <a:picLocks noChangeAspect="1"/>
            </p:cNvPicPr>
            <p:nvPr/>
          </p:nvPicPr>
          <p:blipFill>
            <a:blip r:embed="rId5"/>
            <a:stretch>
              <a:fillRect/>
            </a:stretch>
          </p:blipFill>
          <p:spPr>
            <a:xfrm>
              <a:off x="4154557" y="4420545"/>
              <a:ext cx="1849488" cy="1818560"/>
            </a:xfrm>
            <a:prstGeom prst="rect">
              <a:avLst/>
            </a:prstGeom>
          </p:spPr>
        </p:pic>
      </p:grpSp>
      <p:sp>
        <p:nvSpPr>
          <p:cNvPr id="7" name="Title 6">
            <a:extLst>
              <a:ext uri="{FF2B5EF4-FFF2-40B4-BE49-F238E27FC236}">
                <a16:creationId xmlns:a16="http://schemas.microsoft.com/office/drawing/2014/main" id="{A63E9036-94C3-9249-BECB-7C8590C0770E}"/>
              </a:ext>
            </a:extLst>
          </p:cNvPr>
          <p:cNvSpPr>
            <a:spLocks noGrp="1"/>
          </p:cNvSpPr>
          <p:nvPr>
            <p:ph type="title"/>
          </p:nvPr>
        </p:nvSpPr>
        <p:spPr/>
        <p:txBody>
          <a:bodyPr/>
          <a:lstStyle/>
          <a:p>
            <a:r>
              <a:rPr lang="en-US" dirty="0"/>
              <a:t>Points of Presence</a:t>
            </a:r>
          </a:p>
        </p:txBody>
      </p:sp>
      <p:sp>
        <p:nvSpPr>
          <p:cNvPr id="8" name="Content Placeholder 7">
            <a:extLst>
              <a:ext uri="{FF2B5EF4-FFF2-40B4-BE49-F238E27FC236}">
                <a16:creationId xmlns:a16="http://schemas.microsoft.com/office/drawing/2014/main" id="{92EED430-649D-314F-8B54-13C025927D57}"/>
              </a:ext>
            </a:extLst>
          </p:cNvPr>
          <p:cNvSpPr>
            <a:spLocks noGrp="1"/>
          </p:cNvSpPr>
          <p:nvPr>
            <p:ph idx="1"/>
          </p:nvPr>
        </p:nvSpPr>
        <p:spPr>
          <a:xfrm>
            <a:off x="419097" y="1528175"/>
            <a:ext cx="4303028" cy="4648788"/>
          </a:xfrm>
        </p:spPr>
        <p:txBody>
          <a:bodyPr/>
          <a:lstStyle/>
          <a:p>
            <a:r>
              <a:rPr lang="en-US" sz="2000" dirty="0"/>
              <a:t>AWS provides a global network of </a:t>
            </a:r>
            <a:r>
              <a:rPr lang="en-US" sz="2000" dirty="0">
                <a:solidFill>
                  <a:schemeClr val="accent6"/>
                </a:solidFill>
              </a:rPr>
              <a:t>Points of Presence </a:t>
            </a:r>
            <a:r>
              <a:rPr lang="en-US" sz="2000" dirty="0"/>
              <a:t>locations </a:t>
            </a:r>
          </a:p>
          <a:p>
            <a:r>
              <a:rPr lang="en-US" sz="2000" dirty="0"/>
              <a:t>Consists of </a:t>
            </a:r>
            <a:r>
              <a:rPr lang="en-US" sz="2000" b="1" dirty="0">
                <a:solidFill>
                  <a:schemeClr val="accent5"/>
                </a:solidFill>
              </a:rPr>
              <a:t>edge locations </a:t>
            </a:r>
            <a:r>
              <a:rPr lang="en-US" sz="2000" dirty="0"/>
              <a:t>and a much smaller number of </a:t>
            </a:r>
            <a:r>
              <a:rPr lang="en-US" sz="2000" b="1" dirty="0">
                <a:solidFill>
                  <a:schemeClr val="accent5"/>
                </a:solidFill>
              </a:rPr>
              <a:t>Regional edge caches</a:t>
            </a:r>
          </a:p>
          <a:p>
            <a:r>
              <a:rPr lang="en-US" sz="2000" dirty="0"/>
              <a:t>Used with Amazon CloudFront </a:t>
            </a:r>
          </a:p>
          <a:p>
            <a:pPr lvl="1"/>
            <a:r>
              <a:rPr lang="en-US" sz="1600" dirty="0"/>
              <a:t>A global Content Delivery Network (CDN), that delivers content to end users with</a:t>
            </a:r>
            <a:r>
              <a:rPr lang="en-US" sz="1600" dirty="0">
                <a:solidFill>
                  <a:schemeClr val="accent6"/>
                </a:solidFill>
              </a:rPr>
              <a:t> reduced latency</a:t>
            </a:r>
          </a:p>
          <a:p>
            <a:r>
              <a:rPr lang="en-US" sz="2000" dirty="0"/>
              <a:t>Regional edge caches used for content with infrequent access.</a:t>
            </a:r>
          </a:p>
        </p:txBody>
      </p:sp>
      <p:sp>
        <p:nvSpPr>
          <p:cNvPr id="4" name="Slide Number Placeholder 3">
            <a:extLst>
              <a:ext uri="{FF2B5EF4-FFF2-40B4-BE49-F238E27FC236}">
                <a16:creationId xmlns:a16="http://schemas.microsoft.com/office/drawing/2014/main" id="{AAB930C8-5FAB-7A41-B3FF-60336F2C9B8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
        <p:nvSpPr>
          <p:cNvPr id="5" name="Footer Placeholder 4">
            <a:extLst>
              <a:ext uri="{FF2B5EF4-FFF2-40B4-BE49-F238E27FC236}">
                <a16:creationId xmlns:a16="http://schemas.microsoft.com/office/drawing/2014/main" id="{B8995BE0-4560-1041-A4FC-64C49B410FB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858201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infrastructure features </a:t>
            </a:r>
          </a:p>
        </p:txBody>
      </p:sp>
      <p:sp>
        <p:nvSpPr>
          <p:cNvPr id="82" name="Content Placeholder 81"/>
          <p:cNvSpPr>
            <a:spLocks noGrp="1"/>
          </p:cNvSpPr>
          <p:nvPr>
            <p:ph idx="1"/>
          </p:nvPr>
        </p:nvSpPr>
        <p:spPr>
          <a:xfrm>
            <a:off x="238539" y="1440305"/>
            <a:ext cx="6278648" cy="4916045"/>
          </a:xfrm>
        </p:spPr>
        <p:txBody>
          <a:bodyPr>
            <a:noAutofit/>
          </a:bodyPr>
          <a:lstStyle/>
          <a:p>
            <a:pPr marL="230188" indent="-230188">
              <a:lnSpc>
                <a:spcPct val="100000"/>
              </a:lnSpc>
              <a:spcBef>
                <a:spcPts val="1200"/>
              </a:spcBef>
            </a:pPr>
            <a:r>
              <a:rPr lang="en-US" sz="2400" dirty="0">
                <a:latin typeface="+mn-lt"/>
              </a:rPr>
              <a:t>Elasticity and scalability</a:t>
            </a:r>
          </a:p>
          <a:p>
            <a:pPr marL="687388" lvl="2" indent="-230188">
              <a:lnSpc>
                <a:spcPct val="100000"/>
              </a:lnSpc>
              <a:spcBef>
                <a:spcPts val="600"/>
              </a:spcBef>
            </a:pPr>
            <a:r>
              <a:rPr lang="en-US" sz="1800" dirty="0">
                <a:latin typeface="+mn-lt"/>
              </a:rPr>
              <a:t>Elastic infrastructure; dynamic adaption of capacity</a:t>
            </a:r>
          </a:p>
          <a:p>
            <a:pPr marL="687388" lvl="2" indent="-230188">
              <a:lnSpc>
                <a:spcPct val="100000"/>
              </a:lnSpc>
              <a:spcBef>
                <a:spcPts val="600"/>
              </a:spcBef>
            </a:pPr>
            <a:r>
              <a:rPr lang="en-US" sz="1800" dirty="0">
                <a:latin typeface="+mn-lt"/>
              </a:rPr>
              <a:t>Scalable infrastructure; adapts to accommodate growth </a:t>
            </a:r>
            <a:endParaRPr lang="en-US" sz="2400" dirty="0">
              <a:latin typeface="+mn-lt"/>
            </a:endParaRPr>
          </a:p>
          <a:p>
            <a:pPr marL="230188" indent="-230188">
              <a:lnSpc>
                <a:spcPct val="100000"/>
              </a:lnSpc>
              <a:spcBef>
                <a:spcPts val="1200"/>
              </a:spcBef>
            </a:pPr>
            <a:r>
              <a:rPr lang="en-US" sz="2400" dirty="0">
                <a:latin typeface="+mn-lt"/>
              </a:rPr>
              <a:t>Fault-tolerance</a:t>
            </a:r>
          </a:p>
          <a:p>
            <a:pPr marL="687388" lvl="2" indent="-230188">
              <a:lnSpc>
                <a:spcPct val="100000"/>
              </a:lnSpc>
              <a:spcBef>
                <a:spcPts val="600"/>
              </a:spcBef>
            </a:pPr>
            <a:r>
              <a:rPr lang="en-US" sz="1800" dirty="0">
                <a:latin typeface="+mn-lt"/>
              </a:rPr>
              <a:t>Continues operating properly in the presence of a failure</a:t>
            </a:r>
          </a:p>
          <a:p>
            <a:pPr marL="687388" lvl="2" indent="-230188">
              <a:lnSpc>
                <a:spcPct val="100000"/>
              </a:lnSpc>
              <a:spcBef>
                <a:spcPts val="600"/>
              </a:spcBef>
            </a:pPr>
            <a:r>
              <a:rPr lang="en-US" sz="1800" dirty="0">
                <a:latin typeface="+mn-lt"/>
              </a:rPr>
              <a:t>Built-in redundancy of components</a:t>
            </a:r>
            <a:endParaRPr lang="en-US" sz="2400" dirty="0">
              <a:latin typeface="+mn-lt"/>
            </a:endParaRPr>
          </a:p>
          <a:p>
            <a:pPr marL="230188" indent="-230188">
              <a:lnSpc>
                <a:spcPct val="100000"/>
              </a:lnSpc>
              <a:spcBef>
                <a:spcPts val="1200"/>
              </a:spcBef>
            </a:pPr>
            <a:r>
              <a:rPr lang="en-US" sz="2400" dirty="0">
                <a:latin typeface="+mn-lt"/>
              </a:rPr>
              <a:t>High availability</a:t>
            </a:r>
          </a:p>
          <a:p>
            <a:pPr marL="687388" lvl="2" indent="-230188">
              <a:lnSpc>
                <a:spcPct val="100000"/>
              </a:lnSpc>
              <a:spcBef>
                <a:spcPts val="600"/>
              </a:spcBef>
            </a:pPr>
            <a:r>
              <a:rPr lang="en-US" sz="1800" dirty="0">
                <a:latin typeface="+mn-lt"/>
              </a:rPr>
              <a:t>High level of operational performance</a:t>
            </a:r>
          </a:p>
          <a:p>
            <a:pPr marL="687388" lvl="2" indent="-230188">
              <a:lnSpc>
                <a:spcPct val="100000"/>
              </a:lnSpc>
              <a:spcBef>
                <a:spcPts val="600"/>
              </a:spcBef>
            </a:pPr>
            <a:r>
              <a:rPr lang="en-US" sz="1800" dirty="0">
                <a:latin typeface="+mn-lt"/>
              </a:rPr>
              <a:t>Minimized downtime</a:t>
            </a:r>
          </a:p>
          <a:p>
            <a:pPr marL="687388" lvl="2" indent="-230188">
              <a:lnSpc>
                <a:spcPct val="100000"/>
              </a:lnSpc>
              <a:spcBef>
                <a:spcPts val="600"/>
              </a:spcBef>
            </a:pPr>
            <a:r>
              <a:rPr lang="en-US" sz="1800" dirty="0">
                <a:latin typeface="+mn-lt"/>
              </a:rPr>
              <a:t>No human intervention</a:t>
            </a:r>
            <a:endParaRPr lang="en-US" sz="2400" dirty="0">
              <a:latin typeface="+mn-lt"/>
            </a:endParaRPr>
          </a:p>
        </p:txBody>
      </p:sp>
      <p:grpSp>
        <p:nvGrpSpPr>
          <p:cNvPr id="8" name="Group 7" descr="diagram shows 3 availability zones and how each is physically distinct, has backup generators and cooling equipment, uninterrupted power supply, and network connectivity.">
            <a:extLst>
              <a:ext uri="{FF2B5EF4-FFF2-40B4-BE49-F238E27FC236}">
                <a16:creationId xmlns:a16="http://schemas.microsoft.com/office/drawing/2014/main" id="{FB55C75F-2F36-6C4B-9D1B-A4A2F6C43806}"/>
              </a:ext>
            </a:extLst>
          </p:cNvPr>
          <p:cNvGrpSpPr/>
          <p:nvPr/>
        </p:nvGrpSpPr>
        <p:grpSpPr>
          <a:xfrm>
            <a:off x="6386024" y="1481328"/>
            <a:ext cx="5584303" cy="4739719"/>
            <a:chOff x="6386024" y="1481328"/>
            <a:chExt cx="5584303" cy="4739719"/>
          </a:xfrm>
        </p:grpSpPr>
        <p:sp>
          <p:nvSpPr>
            <p:cNvPr id="76" name="TextBox 75"/>
            <p:cNvSpPr txBox="1"/>
            <p:nvPr/>
          </p:nvSpPr>
          <p:spPr>
            <a:xfrm>
              <a:off x="8614980" y="5794521"/>
              <a:ext cx="1821259" cy="4001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9933"/>
                  </a:solidFill>
                  <a:effectLst/>
                  <a:uLnTx/>
                  <a:uFillTx/>
                  <a:latin typeface="Amazon Ember" panose="020B0603020204020204" pitchFamily="34" charset="0"/>
                  <a:ea typeface="Amazon Ember" panose="020B0603020204020204" pitchFamily="34" charset="0"/>
                  <a:cs typeface="Amazon Ember" panose="020B0603020204020204" pitchFamily="34" charset="0"/>
                </a:rPr>
                <a:t>AWS Region</a:t>
              </a:r>
            </a:p>
          </p:txBody>
        </p:sp>
        <p:sp>
          <p:nvSpPr>
            <p:cNvPr id="88" name="Rounded Rectangle 87"/>
            <p:cNvSpPr/>
            <p:nvPr/>
          </p:nvSpPr>
          <p:spPr>
            <a:xfrm>
              <a:off x="6547105" y="1481328"/>
              <a:ext cx="5423222" cy="4739719"/>
            </a:xfrm>
            <a:prstGeom prst="roundRect">
              <a:avLst>
                <a:gd name="adj" fmla="val 9818"/>
              </a:avLst>
            </a:prstGeom>
            <a:noFill/>
            <a:ln w="28575" cap="flat" cmpd="sng" algn="ctr">
              <a:solidFill>
                <a:srgbClr val="474746"/>
              </a:solidFill>
              <a:prstDash val="sysDot"/>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grpSp>
          <p:nvGrpSpPr>
            <p:cNvPr id="89" name="Group 88" descr="Diagram that shows an AWS Region with 3 Availabilitty Zones in it. "/>
            <p:cNvGrpSpPr/>
            <p:nvPr/>
          </p:nvGrpSpPr>
          <p:grpSpPr>
            <a:xfrm>
              <a:off x="7611035" y="2197620"/>
              <a:ext cx="3749106" cy="3099682"/>
              <a:chOff x="5824622" y="1393367"/>
              <a:chExt cx="2753241" cy="2363417"/>
            </a:xfrm>
          </p:grpSpPr>
          <p:sp>
            <p:nvSpPr>
              <p:cNvPr id="90" name="Rounded Rectangle 89"/>
              <p:cNvSpPr>
                <a:spLocks noChangeAspect="1"/>
              </p:cNvSpPr>
              <p:nvPr/>
            </p:nvSpPr>
            <p:spPr>
              <a:xfrm>
                <a:off x="5824622" y="1393367"/>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sp>
            <p:nvSpPr>
              <p:cNvPr id="102" name="TextBox 32"/>
              <p:cNvSpPr txBox="1">
                <a:spLocks noChangeArrowheads="1"/>
              </p:cNvSpPr>
              <p:nvPr/>
            </p:nvSpPr>
            <p:spPr bwMode="auto">
              <a:xfrm>
                <a:off x="5841897" y="2306875"/>
                <a:ext cx="1205123" cy="162193"/>
              </a:xfrm>
              <a:prstGeom prst="rect">
                <a:avLst/>
              </a:prstGeom>
              <a:noFill/>
              <a:ln w="9525">
                <a:noFill/>
                <a:miter lim="800000"/>
                <a:headEnd/>
                <a:tailEnd/>
              </a:ln>
            </p:spPr>
            <p:txBody>
              <a:bodyPr wrap="square" lIns="0" tIns="0" rIns="0" bIns="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7981F"/>
                    </a:solidFill>
                    <a:effectLst/>
                    <a:uLnTx/>
                    <a:uFillTx/>
                    <a:latin typeface="Helvetica Neue"/>
                    <a:ea typeface="Verdana" pitchFamily="34" charset="0"/>
                    <a:cs typeface="Helvetica Neue"/>
                  </a:rPr>
                  <a:t>Availability Zone</a:t>
                </a:r>
              </a:p>
            </p:txBody>
          </p:sp>
          <p:grpSp>
            <p:nvGrpSpPr>
              <p:cNvPr id="103" name="Group 102"/>
              <p:cNvGrpSpPr/>
              <p:nvPr/>
            </p:nvGrpSpPr>
            <p:grpSpPr>
              <a:xfrm>
                <a:off x="5887498" y="1468928"/>
                <a:ext cx="534082" cy="359495"/>
                <a:chOff x="5073543" y="1559577"/>
                <a:chExt cx="1683987" cy="1133507"/>
              </a:xfrm>
              <a:solidFill>
                <a:srgbClr val="0C67AE">
                  <a:lumMod val="40000"/>
                  <a:lumOff val="60000"/>
                </a:srgbClr>
              </a:solidFill>
            </p:grpSpPr>
            <p:sp>
              <p:nvSpPr>
                <p:cNvPr id="151" name="Rectangle 15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52" name="Picture 15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04" name="Group 103"/>
              <p:cNvGrpSpPr/>
              <p:nvPr/>
            </p:nvGrpSpPr>
            <p:grpSpPr>
              <a:xfrm>
                <a:off x="6474097" y="1468928"/>
                <a:ext cx="534082" cy="359495"/>
                <a:chOff x="5073543" y="1559577"/>
                <a:chExt cx="1683987" cy="1133507"/>
              </a:xfrm>
              <a:solidFill>
                <a:srgbClr val="0C67AE">
                  <a:lumMod val="40000"/>
                  <a:lumOff val="60000"/>
                </a:srgbClr>
              </a:solidFill>
            </p:grpSpPr>
            <p:sp>
              <p:nvSpPr>
                <p:cNvPr id="149" name="Rectangle 14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50" name="Picture 14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05" name="Group 104"/>
              <p:cNvGrpSpPr/>
              <p:nvPr/>
            </p:nvGrpSpPr>
            <p:grpSpPr>
              <a:xfrm>
                <a:off x="5887498" y="1894938"/>
                <a:ext cx="534082" cy="359495"/>
                <a:chOff x="5073543" y="1559577"/>
                <a:chExt cx="1683987" cy="1133507"/>
              </a:xfrm>
              <a:solidFill>
                <a:srgbClr val="0C67AE">
                  <a:lumMod val="40000"/>
                  <a:lumOff val="60000"/>
                </a:srgbClr>
              </a:solidFill>
            </p:grpSpPr>
            <p:sp>
              <p:nvSpPr>
                <p:cNvPr id="147" name="Rectangle 146"/>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8" name="Picture 147"/>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06" name="Group 105"/>
              <p:cNvGrpSpPr/>
              <p:nvPr/>
            </p:nvGrpSpPr>
            <p:grpSpPr>
              <a:xfrm>
                <a:off x="6474097" y="1894938"/>
                <a:ext cx="534082" cy="359495"/>
                <a:chOff x="5073543" y="1559577"/>
                <a:chExt cx="1683987" cy="1133507"/>
              </a:xfrm>
              <a:solidFill>
                <a:srgbClr val="0C67AE">
                  <a:lumMod val="40000"/>
                  <a:lumOff val="60000"/>
                </a:srgbClr>
              </a:solidFill>
            </p:grpSpPr>
            <p:sp>
              <p:nvSpPr>
                <p:cNvPr id="145" name="Rectangle 144"/>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6" name="Picture 14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sp>
            <p:nvSpPr>
              <p:cNvPr id="107" name="TextBox 106"/>
              <p:cNvSpPr txBox="1"/>
              <p:nvPr/>
            </p:nvSpPr>
            <p:spPr>
              <a:xfrm>
                <a:off x="5927674" y="1711381"/>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08" name="TextBox 107"/>
              <p:cNvSpPr txBox="1"/>
              <p:nvPr/>
            </p:nvSpPr>
            <p:spPr>
              <a:xfrm>
                <a:off x="6514273" y="1713650"/>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09" name="TextBox 108"/>
              <p:cNvSpPr txBox="1"/>
              <p:nvPr/>
            </p:nvSpPr>
            <p:spPr>
              <a:xfrm>
                <a:off x="5922855" y="2136262"/>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0" name="TextBox 109"/>
              <p:cNvSpPr txBox="1"/>
              <p:nvPr/>
            </p:nvSpPr>
            <p:spPr>
              <a:xfrm>
                <a:off x="6514273" y="2136262"/>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1" name="Rounded Rectangle 110"/>
              <p:cNvSpPr>
                <a:spLocks noChangeAspect="1"/>
              </p:cNvSpPr>
              <p:nvPr/>
            </p:nvSpPr>
            <p:spPr>
              <a:xfrm>
                <a:off x="7330526" y="1397200"/>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grpSp>
            <p:nvGrpSpPr>
              <p:cNvPr id="112" name="Group 111"/>
              <p:cNvGrpSpPr/>
              <p:nvPr/>
            </p:nvGrpSpPr>
            <p:grpSpPr>
              <a:xfrm>
                <a:off x="7393402" y="1472761"/>
                <a:ext cx="534082" cy="359495"/>
                <a:chOff x="5073543" y="1559577"/>
                <a:chExt cx="1683987" cy="1133507"/>
              </a:xfrm>
              <a:solidFill>
                <a:srgbClr val="0C67AE">
                  <a:lumMod val="40000"/>
                  <a:lumOff val="60000"/>
                </a:srgbClr>
              </a:solidFill>
            </p:grpSpPr>
            <p:sp>
              <p:nvSpPr>
                <p:cNvPr id="143" name="Rectangle 142"/>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4" name="Picture 143"/>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13" name="Group 112"/>
              <p:cNvGrpSpPr/>
              <p:nvPr/>
            </p:nvGrpSpPr>
            <p:grpSpPr>
              <a:xfrm>
                <a:off x="7980001" y="1472761"/>
                <a:ext cx="534082" cy="359495"/>
                <a:chOff x="5073543" y="1559577"/>
                <a:chExt cx="1683987" cy="1133507"/>
              </a:xfrm>
              <a:solidFill>
                <a:srgbClr val="0C67AE">
                  <a:lumMod val="40000"/>
                  <a:lumOff val="60000"/>
                </a:srgbClr>
              </a:solidFill>
            </p:grpSpPr>
            <p:sp>
              <p:nvSpPr>
                <p:cNvPr id="141" name="Rectangle 14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2" name="Picture 14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14" name="Group 113"/>
              <p:cNvGrpSpPr/>
              <p:nvPr/>
            </p:nvGrpSpPr>
            <p:grpSpPr>
              <a:xfrm>
                <a:off x="7393402" y="1898771"/>
                <a:ext cx="534082" cy="359495"/>
                <a:chOff x="5073543" y="1559577"/>
                <a:chExt cx="1683987" cy="1133507"/>
              </a:xfrm>
              <a:solidFill>
                <a:srgbClr val="0C67AE">
                  <a:lumMod val="40000"/>
                  <a:lumOff val="60000"/>
                </a:srgbClr>
              </a:solidFill>
            </p:grpSpPr>
            <p:sp>
              <p:nvSpPr>
                <p:cNvPr id="139" name="Rectangle 13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40" name="Picture 1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15" name="Group 114"/>
              <p:cNvGrpSpPr/>
              <p:nvPr/>
            </p:nvGrpSpPr>
            <p:grpSpPr>
              <a:xfrm>
                <a:off x="7980001" y="1898771"/>
                <a:ext cx="534082" cy="359495"/>
                <a:chOff x="5073543" y="1559577"/>
                <a:chExt cx="1683987" cy="1133507"/>
              </a:xfrm>
              <a:solidFill>
                <a:srgbClr val="0C67AE">
                  <a:lumMod val="40000"/>
                  <a:lumOff val="60000"/>
                </a:srgbClr>
              </a:solidFill>
            </p:grpSpPr>
            <p:sp>
              <p:nvSpPr>
                <p:cNvPr id="137" name="Rectangle 136"/>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8" name="Picture 137"/>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sp>
            <p:nvSpPr>
              <p:cNvPr id="116" name="TextBox 115"/>
              <p:cNvSpPr txBox="1"/>
              <p:nvPr/>
            </p:nvSpPr>
            <p:spPr>
              <a:xfrm>
                <a:off x="7433578" y="1715214"/>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7" name="TextBox 116"/>
              <p:cNvSpPr txBox="1"/>
              <p:nvPr/>
            </p:nvSpPr>
            <p:spPr>
              <a:xfrm>
                <a:off x="8020177" y="1717483"/>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8" name="TextBox 117"/>
              <p:cNvSpPr txBox="1"/>
              <p:nvPr/>
            </p:nvSpPr>
            <p:spPr>
              <a:xfrm>
                <a:off x="7428759" y="2140095"/>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19" name="TextBox 118"/>
              <p:cNvSpPr txBox="1"/>
              <p:nvPr/>
            </p:nvSpPr>
            <p:spPr>
              <a:xfrm>
                <a:off x="8020177" y="2140095"/>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0" name="Rounded Rectangle 119"/>
              <p:cNvSpPr>
                <a:spLocks noChangeAspect="1"/>
              </p:cNvSpPr>
              <p:nvPr/>
            </p:nvSpPr>
            <p:spPr>
              <a:xfrm>
                <a:off x="6567700" y="2648595"/>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Helvetica Neue"/>
                  <a:ea typeface="+mn-ea"/>
                  <a:cs typeface="Helvetica Neue"/>
                </a:endParaRPr>
              </a:p>
            </p:txBody>
          </p:sp>
          <p:grpSp>
            <p:nvGrpSpPr>
              <p:cNvPr id="121" name="Group 120"/>
              <p:cNvGrpSpPr/>
              <p:nvPr/>
            </p:nvGrpSpPr>
            <p:grpSpPr>
              <a:xfrm>
                <a:off x="6630576" y="2724156"/>
                <a:ext cx="534082" cy="359495"/>
                <a:chOff x="5073543" y="1559577"/>
                <a:chExt cx="1683987" cy="1133507"/>
              </a:xfrm>
              <a:solidFill>
                <a:srgbClr val="0C67AE">
                  <a:lumMod val="40000"/>
                  <a:lumOff val="60000"/>
                </a:srgbClr>
              </a:solidFill>
            </p:grpSpPr>
            <p:sp>
              <p:nvSpPr>
                <p:cNvPr id="135" name="Rectangle 134"/>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6" name="Picture 13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22" name="Group 121"/>
              <p:cNvGrpSpPr/>
              <p:nvPr/>
            </p:nvGrpSpPr>
            <p:grpSpPr>
              <a:xfrm>
                <a:off x="7217175" y="2724156"/>
                <a:ext cx="534082" cy="359495"/>
                <a:chOff x="5073543" y="1559577"/>
                <a:chExt cx="1683987" cy="1133507"/>
              </a:xfrm>
              <a:solidFill>
                <a:srgbClr val="0C67AE">
                  <a:lumMod val="40000"/>
                  <a:lumOff val="60000"/>
                </a:srgbClr>
              </a:solidFill>
            </p:grpSpPr>
            <p:sp>
              <p:nvSpPr>
                <p:cNvPr id="133" name="Rectangle 132"/>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4" name="Picture 133"/>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23" name="Group 122"/>
              <p:cNvGrpSpPr/>
              <p:nvPr/>
            </p:nvGrpSpPr>
            <p:grpSpPr>
              <a:xfrm>
                <a:off x="6630576" y="3150166"/>
                <a:ext cx="534082" cy="359495"/>
                <a:chOff x="5073543" y="1559577"/>
                <a:chExt cx="1683987" cy="1133507"/>
              </a:xfrm>
              <a:solidFill>
                <a:srgbClr val="0C67AE">
                  <a:lumMod val="40000"/>
                  <a:lumOff val="60000"/>
                </a:srgbClr>
              </a:solidFill>
            </p:grpSpPr>
            <p:sp>
              <p:nvSpPr>
                <p:cNvPr id="131" name="Rectangle 13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2" name="Picture 13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grpSp>
            <p:nvGrpSpPr>
              <p:cNvPr id="124" name="Group 123"/>
              <p:cNvGrpSpPr/>
              <p:nvPr/>
            </p:nvGrpSpPr>
            <p:grpSpPr>
              <a:xfrm>
                <a:off x="7217175" y="3150166"/>
                <a:ext cx="534082" cy="359495"/>
                <a:chOff x="5073543" y="1559577"/>
                <a:chExt cx="1683987" cy="1133507"/>
              </a:xfrm>
              <a:solidFill>
                <a:srgbClr val="0C67AE">
                  <a:lumMod val="40000"/>
                  <a:lumOff val="60000"/>
                </a:srgbClr>
              </a:solidFill>
            </p:grpSpPr>
            <p:sp>
              <p:nvSpPr>
                <p:cNvPr id="129" name="Rectangle 12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474746"/>
                    </a:solidFill>
                    <a:effectLst/>
                    <a:uLnTx/>
                    <a:uFillTx/>
                    <a:latin typeface="Arial"/>
                    <a:ea typeface="+mn-ea"/>
                    <a:cs typeface="+mn-cs"/>
                  </a:endParaRPr>
                </a:p>
              </p:txBody>
            </p:sp>
            <p:pic>
              <p:nvPicPr>
                <p:cNvPr id="130" name="Picture 12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25938" y="1617667"/>
                  <a:ext cx="1379195" cy="793437"/>
                </a:xfrm>
                <a:prstGeom prst="rect">
                  <a:avLst/>
                </a:prstGeom>
                <a:grpFill/>
              </p:spPr>
            </p:pic>
          </p:grpSp>
          <p:sp>
            <p:nvSpPr>
              <p:cNvPr id="125" name="TextBox 124"/>
              <p:cNvSpPr txBox="1"/>
              <p:nvPr/>
            </p:nvSpPr>
            <p:spPr>
              <a:xfrm>
                <a:off x="6670752" y="2966609"/>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6" name="TextBox 125"/>
              <p:cNvSpPr txBox="1"/>
              <p:nvPr/>
            </p:nvSpPr>
            <p:spPr>
              <a:xfrm>
                <a:off x="7257351" y="2968878"/>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7" name="TextBox 126"/>
              <p:cNvSpPr txBox="1"/>
              <p:nvPr/>
            </p:nvSpPr>
            <p:spPr>
              <a:xfrm>
                <a:off x="6665933" y="3391490"/>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sp>
            <p:nvSpPr>
              <p:cNvPr id="128" name="TextBox 127"/>
              <p:cNvSpPr txBox="1"/>
              <p:nvPr/>
            </p:nvSpPr>
            <p:spPr>
              <a:xfrm>
                <a:off x="7257351" y="3391490"/>
                <a:ext cx="453729" cy="116832"/>
              </a:xfrm>
              <a:prstGeom prst="rect">
                <a:avLst/>
              </a:prstGeom>
              <a:noFill/>
            </p:spPr>
            <p:txBody>
              <a:bodyPr wrap="square" lIns="0" tIns="0" rIns="0" bIns="0" rtlCol="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74746"/>
                    </a:solidFill>
                    <a:effectLst/>
                    <a:uLnTx/>
                    <a:uFillTx/>
                  </a:rPr>
                  <a:t>Data center</a:t>
                </a:r>
              </a:p>
            </p:txBody>
          </p:sp>
        </p:grpSp>
        <p:sp>
          <p:nvSpPr>
            <p:cNvPr id="153" name="TextBox 32"/>
            <p:cNvSpPr txBox="1">
              <a:spLocks noChangeArrowheads="1"/>
            </p:cNvSpPr>
            <p:nvPr/>
          </p:nvSpPr>
          <p:spPr bwMode="auto">
            <a:xfrm>
              <a:off x="9699706" y="3401867"/>
              <a:ext cx="1641024" cy="184666"/>
            </a:xfrm>
            <a:prstGeom prst="rect">
              <a:avLst/>
            </a:prstGeom>
            <a:noFill/>
            <a:ln w="9525">
              <a:noFill/>
              <a:miter lim="800000"/>
              <a:headEnd/>
              <a:tailEnd/>
            </a:ln>
          </p:spPr>
          <p:txBody>
            <a:bodyPr wrap="square" lIns="0" tIns="0" rIns="0" bIns="0">
              <a:spAutoFit/>
            </a:bodyPr>
            <a:lstStyle/>
            <a:p>
              <a:pPr algn="ctr" defTabSz="457200"/>
              <a:r>
                <a:rPr lang="en-US" sz="1200" b="1" dirty="0">
                  <a:solidFill>
                    <a:srgbClr val="F7981F"/>
                  </a:solidFill>
                  <a:latin typeface="Helvetica Neue"/>
                  <a:ea typeface="Verdana" pitchFamily="34" charset="0"/>
                  <a:cs typeface="Helvetica Neue"/>
                </a:rPr>
                <a:t>Availability Zone</a:t>
              </a:r>
            </a:p>
          </p:txBody>
        </p:sp>
        <p:sp>
          <p:nvSpPr>
            <p:cNvPr id="154" name="TextBox 32"/>
            <p:cNvSpPr txBox="1">
              <a:spLocks noChangeArrowheads="1"/>
            </p:cNvSpPr>
            <p:nvPr/>
          </p:nvSpPr>
          <p:spPr bwMode="auto">
            <a:xfrm>
              <a:off x="8504486" y="5047513"/>
              <a:ext cx="1641024" cy="184666"/>
            </a:xfrm>
            <a:prstGeom prst="rect">
              <a:avLst/>
            </a:prstGeom>
            <a:noFill/>
            <a:ln w="9525">
              <a:noFill/>
              <a:miter lim="800000"/>
              <a:headEnd/>
              <a:tailEnd/>
            </a:ln>
          </p:spPr>
          <p:txBody>
            <a:bodyPr wrap="square" lIns="0" tIns="0" rIns="0" bIns="0">
              <a:spAutoFit/>
            </a:bodyPr>
            <a:lstStyle/>
            <a:p>
              <a:pPr algn="ctr" defTabSz="457200"/>
              <a:r>
                <a:rPr lang="en-US" sz="1200" b="1" dirty="0">
                  <a:solidFill>
                    <a:srgbClr val="F7981F"/>
                  </a:solidFill>
                  <a:latin typeface="Helvetica Neue"/>
                  <a:ea typeface="Verdana" pitchFamily="34" charset="0"/>
                  <a:cs typeface="Helvetica Neue"/>
                </a:rPr>
                <a:t>Availability Zone</a:t>
              </a:r>
            </a:p>
          </p:txBody>
        </p:sp>
        <p:sp>
          <p:nvSpPr>
            <p:cNvPr id="2" name="TextBox 1">
              <a:extLst>
                <a:ext uri="{FF2B5EF4-FFF2-40B4-BE49-F238E27FC236}">
                  <a16:creationId xmlns:a16="http://schemas.microsoft.com/office/drawing/2014/main" id="{738F1031-98EA-EA4B-99BC-CFE5E045C071}"/>
                </a:ext>
              </a:extLst>
            </p:cNvPr>
            <p:cNvSpPr txBox="1"/>
            <p:nvPr/>
          </p:nvSpPr>
          <p:spPr>
            <a:xfrm>
              <a:off x="6386024" y="1531951"/>
              <a:ext cx="167426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Physically distinct</a:t>
              </a:r>
            </a:p>
          </p:txBody>
        </p:sp>
        <p:sp>
          <p:nvSpPr>
            <p:cNvPr id="62" name="TextBox 61">
              <a:extLst>
                <a:ext uri="{FF2B5EF4-FFF2-40B4-BE49-F238E27FC236}">
                  <a16:creationId xmlns:a16="http://schemas.microsoft.com/office/drawing/2014/main" id="{808B9664-FF3A-7041-B5F5-EC74A096544D}"/>
                </a:ext>
              </a:extLst>
            </p:cNvPr>
            <p:cNvSpPr txBox="1"/>
            <p:nvPr/>
          </p:nvSpPr>
          <p:spPr>
            <a:xfrm>
              <a:off x="6386024" y="5526544"/>
              <a:ext cx="200660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Uninterruptible power supply</a:t>
              </a:r>
            </a:p>
          </p:txBody>
        </p:sp>
        <p:sp>
          <p:nvSpPr>
            <p:cNvPr id="63" name="TextBox 62">
              <a:extLst>
                <a:ext uri="{FF2B5EF4-FFF2-40B4-BE49-F238E27FC236}">
                  <a16:creationId xmlns:a16="http://schemas.microsoft.com/office/drawing/2014/main" id="{6D506ACB-AAD4-134C-943D-A824C41D8D8C}"/>
                </a:ext>
              </a:extLst>
            </p:cNvPr>
            <p:cNvSpPr txBox="1"/>
            <p:nvPr/>
          </p:nvSpPr>
          <p:spPr>
            <a:xfrm>
              <a:off x="10718891" y="1531951"/>
              <a:ext cx="1220125"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Backup generators</a:t>
              </a:r>
            </a:p>
          </p:txBody>
        </p:sp>
        <p:sp>
          <p:nvSpPr>
            <p:cNvPr id="64" name="TextBox 63">
              <a:extLst>
                <a:ext uri="{FF2B5EF4-FFF2-40B4-BE49-F238E27FC236}">
                  <a16:creationId xmlns:a16="http://schemas.microsoft.com/office/drawing/2014/main" id="{C66482AF-898C-B440-980C-282C2EC4A953}"/>
                </a:ext>
              </a:extLst>
            </p:cNvPr>
            <p:cNvSpPr txBox="1"/>
            <p:nvPr/>
          </p:nvSpPr>
          <p:spPr>
            <a:xfrm>
              <a:off x="10743737" y="5526544"/>
              <a:ext cx="1220125"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Cooling equipment</a:t>
              </a:r>
            </a:p>
          </p:txBody>
        </p:sp>
        <p:pic>
          <p:nvPicPr>
            <p:cNvPr id="4" name="Picture 3">
              <a:extLst>
                <a:ext uri="{FF2B5EF4-FFF2-40B4-BE49-F238E27FC236}">
                  <a16:creationId xmlns:a16="http://schemas.microsoft.com/office/drawing/2014/main" id="{9A4C7010-E04F-A945-8528-16B0AB1C324F}"/>
                </a:ext>
              </a:extLst>
            </p:cNvPr>
            <p:cNvPicPr>
              <a:picLocks noChangeAspect="1"/>
            </p:cNvPicPr>
            <p:nvPr/>
          </p:nvPicPr>
          <p:blipFill>
            <a:blip r:embed="rId5"/>
            <a:stretch>
              <a:fillRect/>
            </a:stretch>
          </p:blipFill>
          <p:spPr>
            <a:xfrm>
              <a:off x="10329683" y="3790943"/>
              <a:ext cx="1117600" cy="1358900"/>
            </a:xfrm>
            <a:prstGeom prst="rect">
              <a:avLst/>
            </a:prstGeom>
          </p:spPr>
        </p:pic>
        <p:pic>
          <p:nvPicPr>
            <p:cNvPr id="7" name="Picture 6">
              <a:extLst>
                <a:ext uri="{FF2B5EF4-FFF2-40B4-BE49-F238E27FC236}">
                  <a16:creationId xmlns:a16="http://schemas.microsoft.com/office/drawing/2014/main" id="{C796E603-9867-0543-81CE-B18CBE9C76F7}"/>
                </a:ext>
              </a:extLst>
            </p:cNvPr>
            <p:cNvPicPr>
              <a:picLocks noChangeAspect="1"/>
            </p:cNvPicPr>
            <p:nvPr/>
          </p:nvPicPr>
          <p:blipFill>
            <a:blip r:embed="rId6"/>
            <a:stretch>
              <a:fillRect/>
            </a:stretch>
          </p:blipFill>
          <p:spPr>
            <a:xfrm>
              <a:off x="8657431" y="1528951"/>
              <a:ext cx="1511300" cy="546100"/>
            </a:xfrm>
            <a:prstGeom prst="rect">
              <a:avLst/>
            </a:prstGeom>
          </p:spPr>
        </p:pic>
        <p:pic>
          <p:nvPicPr>
            <p:cNvPr id="9" name="Picture 8">
              <a:extLst>
                <a:ext uri="{FF2B5EF4-FFF2-40B4-BE49-F238E27FC236}">
                  <a16:creationId xmlns:a16="http://schemas.microsoft.com/office/drawing/2014/main" id="{DD36F52F-86A8-5549-8DD2-B1D397B6238C}"/>
                </a:ext>
              </a:extLst>
            </p:cNvPr>
            <p:cNvPicPr>
              <a:picLocks noChangeAspect="1"/>
            </p:cNvPicPr>
            <p:nvPr/>
          </p:nvPicPr>
          <p:blipFill>
            <a:blip r:embed="rId7"/>
            <a:stretch>
              <a:fillRect/>
            </a:stretch>
          </p:blipFill>
          <p:spPr>
            <a:xfrm>
              <a:off x="7497446" y="3682834"/>
              <a:ext cx="1079500" cy="1422400"/>
            </a:xfrm>
            <a:prstGeom prst="rect">
              <a:avLst/>
            </a:prstGeom>
          </p:spPr>
        </p:pic>
        <p:sp>
          <p:nvSpPr>
            <p:cNvPr id="65" name="TextBox 64">
              <a:extLst>
                <a:ext uri="{FF2B5EF4-FFF2-40B4-BE49-F238E27FC236}">
                  <a16:creationId xmlns:a16="http://schemas.microsoft.com/office/drawing/2014/main" id="{3E45CA22-D52C-C140-90F7-299E9B07846A}"/>
                </a:ext>
              </a:extLst>
            </p:cNvPr>
            <p:cNvSpPr txBox="1"/>
            <p:nvPr/>
          </p:nvSpPr>
          <p:spPr>
            <a:xfrm>
              <a:off x="6521731" y="4310049"/>
              <a:ext cx="1404847"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Network connectivity</a:t>
              </a:r>
            </a:p>
          </p:txBody>
        </p:sp>
      </p:grpSp>
      <p:sp>
        <p:nvSpPr>
          <p:cNvPr id="3" name="Footer Placeholder 2">
            <a:extLst>
              <a:ext uri="{FF2B5EF4-FFF2-40B4-BE49-F238E27FC236}">
                <a16:creationId xmlns:a16="http://schemas.microsoft.com/office/drawing/2014/main" id="{8C70B9CF-F343-B34B-88CE-5E8AB53A0FD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id="{BC1233A3-68AD-D54C-B5B1-AEBF58D9F79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3182543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t>The </a:t>
            </a:r>
            <a:r>
              <a:rPr lang="en-US" sz="2400" b="1" dirty="0">
                <a:solidFill>
                  <a:schemeClr val="accent5"/>
                </a:solidFill>
              </a:rPr>
              <a:t>AWS Global Infrastructure</a:t>
            </a:r>
            <a:r>
              <a:rPr lang="en-US" sz="2400" dirty="0"/>
              <a:t> consists of </a:t>
            </a:r>
            <a:r>
              <a:rPr lang="en-US" sz="2400" dirty="0">
                <a:solidFill>
                  <a:schemeClr val="accent6"/>
                </a:solidFill>
              </a:rPr>
              <a:t>Regions </a:t>
            </a:r>
            <a:r>
              <a:rPr lang="en-US" sz="2400" dirty="0"/>
              <a:t>and </a:t>
            </a:r>
            <a:r>
              <a:rPr lang="en-US" sz="2400" dirty="0">
                <a:solidFill>
                  <a:schemeClr val="accent6"/>
                </a:solidFill>
              </a:rPr>
              <a:t>Availability Zones</a:t>
            </a:r>
            <a:r>
              <a:rPr lang="en-US" sz="2400" dirty="0"/>
              <a:t>.</a:t>
            </a:r>
          </a:p>
          <a:p>
            <a:pPr marL="279400" indent="-279400">
              <a:spcBef>
                <a:spcPts val="1800"/>
              </a:spcBef>
              <a:spcAft>
                <a:spcPts val="800"/>
              </a:spcAft>
            </a:pPr>
            <a:r>
              <a:rPr lang="en-US" sz="2400" dirty="0"/>
              <a:t>Your choice of a </a:t>
            </a:r>
            <a:r>
              <a:rPr lang="en-US" sz="2400" b="1" dirty="0">
                <a:solidFill>
                  <a:schemeClr val="accent5"/>
                </a:solidFill>
              </a:rPr>
              <a:t>Region</a:t>
            </a:r>
            <a:r>
              <a:rPr lang="en-US" sz="2400" dirty="0"/>
              <a:t> is typically based on </a:t>
            </a:r>
            <a:r>
              <a:rPr lang="en-US" sz="2400" dirty="0">
                <a:solidFill>
                  <a:schemeClr val="accent6"/>
                </a:solidFill>
              </a:rPr>
              <a:t>compliance requirements </a:t>
            </a:r>
            <a:r>
              <a:rPr lang="en-US" sz="2400" dirty="0"/>
              <a:t>or to </a:t>
            </a:r>
            <a:r>
              <a:rPr lang="en-US" sz="2400" dirty="0">
                <a:solidFill>
                  <a:schemeClr val="accent6"/>
                </a:solidFill>
              </a:rPr>
              <a:t>reduce latency</a:t>
            </a:r>
            <a:r>
              <a:rPr lang="en-US" sz="2400" dirty="0"/>
              <a:t>.</a:t>
            </a:r>
          </a:p>
          <a:p>
            <a:r>
              <a:rPr lang="en-US" sz="2400" dirty="0"/>
              <a:t>Each </a:t>
            </a:r>
            <a:r>
              <a:rPr lang="en-US" sz="2400" b="1" dirty="0">
                <a:solidFill>
                  <a:schemeClr val="accent5"/>
                </a:solidFill>
              </a:rPr>
              <a:t>Availability Zone </a:t>
            </a:r>
            <a:r>
              <a:rPr lang="en-US" sz="2400" dirty="0"/>
              <a:t>is physically separate from other Availability Zones and has redundant power, networking, and connectivity.</a:t>
            </a:r>
          </a:p>
          <a:p>
            <a:r>
              <a:rPr lang="en-US" sz="2400" b="1" dirty="0">
                <a:solidFill>
                  <a:schemeClr val="accent5"/>
                </a:solidFill>
              </a:rPr>
              <a:t>Edge locations</a:t>
            </a:r>
            <a:r>
              <a:rPr lang="en-US" sz="2400" dirty="0"/>
              <a:t>, and </a:t>
            </a:r>
            <a:r>
              <a:rPr lang="en-US" sz="2400" b="1" dirty="0">
                <a:solidFill>
                  <a:schemeClr val="accent5"/>
                </a:solidFill>
              </a:rPr>
              <a:t>Regional</a:t>
            </a:r>
            <a:r>
              <a:rPr lang="en-US" sz="2400" dirty="0"/>
              <a:t> </a:t>
            </a:r>
            <a:r>
              <a:rPr lang="en-US" sz="2400" b="1" dirty="0">
                <a:solidFill>
                  <a:schemeClr val="accent5"/>
                </a:solidFill>
              </a:rPr>
              <a:t>edge caches </a:t>
            </a:r>
            <a:r>
              <a:rPr lang="en-US" sz="2400" dirty="0"/>
              <a:t>improve performance by </a:t>
            </a:r>
            <a:r>
              <a:rPr lang="en-US" sz="2400" dirty="0">
                <a:solidFill>
                  <a:schemeClr val="accent6"/>
                </a:solidFill>
              </a:rPr>
              <a:t>caching</a:t>
            </a:r>
            <a:r>
              <a:rPr lang="en-US" sz="2400" dirty="0"/>
              <a:t> content closer to users.</a:t>
            </a:r>
          </a:p>
          <a:p>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13</a:t>
            </a:fld>
            <a:endParaRPr lang="en-US" dirty="0"/>
          </a:p>
        </p:txBody>
      </p:sp>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38420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Section 2: AWS services and service category overview</a:t>
            </a:r>
          </a:p>
        </p:txBody>
      </p:sp>
      <p:sp>
        <p:nvSpPr>
          <p:cNvPr id="3" name="Text Placeholder 2">
            <a:extLst>
              <a:ext uri="{FF2B5EF4-FFF2-40B4-BE49-F238E27FC236}">
                <a16:creationId xmlns:a16="http://schemas.microsoft.com/office/drawing/2014/main" id="{872AEE5A-5B16-6548-94FF-5F43D00A6917}"/>
              </a:ext>
            </a:extLst>
          </p:cNvPr>
          <p:cNvSpPr>
            <a:spLocks noGrp="1"/>
          </p:cNvSpPr>
          <p:nvPr>
            <p:ph type="body" sz="quarter" idx="10"/>
          </p:nvPr>
        </p:nvSpPr>
        <p:spPr>
          <a:xfrm>
            <a:off x="419099" y="2554356"/>
            <a:ext cx="10449198" cy="488498"/>
          </a:xfrm>
        </p:spPr>
        <p:txBody>
          <a:bodyPr>
            <a:normAutofit/>
          </a:bodyPr>
          <a:lstStyle/>
          <a:p>
            <a:r>
              <a:rPr lang="en-US" dirty="0"/>
              <a:t>Module 3: AWS Global Infrastructure Overview</a:t>
            </a:r>
          </a:p>
        </p:txBody>
      </p:sp>
      <p:sp>
        <p:nvSpPr>
          <p:cNvPr id="4" name="Footer Placeholder 3">
            <a:extLst>
              <a:ext uri="{FF2B5EF4-FFF2-40B4-BE49-F238E27FC236}">
                <a16:creationId xmlns:a16="http://schemas.microsoft.com/office/drawing/2014/main" id="{8553ECEA-3AA5-004B-A0AC-AF94F4B7E85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509661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n-lt"/>
              </a:rPr>
              <a:t>AWS foundational services</a:t>
            </a:r>
          </a:p>
        </p:txBody>
      </p:sp>
      <p:grpSp>
        <p:nvGrpSpPr>
          <p:cNvPr id="10" name="Group 9">
            <a:extLst>
              <a:ext uri="{FF2B5EF4-FFF2-40B4-BE49-F238E27FC236}">
                <a16:creationId xmlns:a16="http://schemas.microsoft.com/office/drawing/2014/main" id="{AEE3DF1F-EE81-9A43-AFC1-2A1873760AD5}"/>
              </a:ext>
              <a:ext uri="{C183D7F6-B498-43B3-948B-1728B52AA6E4}">
                <adec:decorative xmlns:adec="http://schemas.microsoft.com/office/drawing/2017/decorative" val="1"/>
              </a:ext>
            </a:extLst>
          </p:cNvPr>
          <p:cNvGrpSpPr/>
          <p:nvPr/>
        </p:nvGrpSpPr>
        <p:grpSpPr>
          <a:xfrm>
            <a:off x="533400" y="1357305"/>
            <a:ext cx="11201400" cy="5076995"/>
            <a:chOff x="533400" y="1357305"/>
            <a:chExt cx="11201400" cy="5076995"/>
          </a:xfrm>
        </p:grpSpPr>
        <p:sp>
          <p:nvSpPr>
            <p:cNvPr id="72" name="Rounded Rectangle 71" descr="Marketing like diagram showing Infrastructure at the bottom, which consists of 'regions', 'availability zones' and 'edge locations'. The next level up is labeled Foundational Services and includes graphics for compute, networking, and storage. That level is highlighted. Next level up is Platform services that includes Databases, Analytics, App Services, Deployment and Managment, and mobile services. Top layer is labeld Applications and includes Virtual Desktops and Collaboration and Sharing. "/>
            <p:cNvSpPr/>
            <p:nvPr>
              <p:custDataLst>
                <p:tags r:id="rId2"/>
              </p:custDataLst>
            </p:nvPr>
          </p:nvSpPr>
          <p:spPr>
            <a:xfrm>
              <a:off x="533400" y="1357305"/>
              <a:ext cx="11201400" cy="507699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 </a:t>
              </a:r>
            </a:p>
          </p:txBody>
        </p:sp>
        <p:sp>
          <p:nvSpPr>
            <p:cNvPr id="74" name="TextBox 73"/>
            <p:cNvSpPr txBox="1"/>
            <p:nvPr/>
          </p:nvSpPr>
          <p:spPr>
            <a:xfrm>
              <a:off x="1229830" y="5882050"/>
              <a:ext cx="1609329" cy="369332"/>
            </a:xfrm>
            <a:prstGeom prst="rect">
              <a:avLst/>
            </a:prstGeom>
            <a:noFill/>
          </p:spPr>
          <p:txBody>
            <a:bodyPr wrap="square" rtlCol="0">
              <a:spAutoFit/>
            </a:bodyPr>
            <a:lstStyle/>
            <a:p>
              <a:pPr algn="r" defTabSz="609585" fontAlgn="base">
                <a:spcBef>
                  <a:spcPct val="0"/>
                </a:spcBef>
                <a:spcAft>
                  <a:spcPct val="0"/>
                </a:spcAft>
              </a:pPr>
              <a:r>
                <a:rPr lang="en-US" b="1" dirty="0">
                  <a:solidFill>
                    <a:srgbClr val="88A57F"/>
                  </a:solidFill>
                  <a:cs typeface="Arial"/>
                </a:rPr>
                <a:t>Infrastructure</a:t>
              </a:r>
            </a:p>
          </p:txBody>
        </p:sp>
        <p:sp>
          <p:nvSpPr>
            <p:cNvPr id="75" name="Rectangle 74"/>
            <p:cNvSpPr/>
            <p:nvPr/>
          </p:nvSpPr>
          <p:spPr>
            <a:xfrm>
              <a:off x="2839861" y="5745362"/>
              <a:ext cx="8247466" cy="602914"/>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FFFFFF"/>
                </a:solidFill>
              </a:endParaRPr>
            </a:p>
          </p:txBody>
        </p:sp>
        <p:grpSp>
          <p:nvGrpSpPr>
            <p:cNvPr id="76" name="Group 75"/>
            <p:cNvGrpSpPr/>
            <p:nvPr/>
          </p:nvGrpSpPr>
          <p:grpSpPr>
            <a:xfrm>
              <a:off x="3571867" y="5880148"/>
              <a:ext cx="1942924" cy="343206"/>
              <a:chOff x="1993984" y="4281830"/>
              <a:chExt cx="1701831" cy="300618"/>
            </a:xfrm>
            <a:solidFill>
              <a:schemeClr val="bg1"/>
            </a:solidFill>
          </p:grpSpPr>
          <p:sp>
            <p:nvSpPr>
              <p:cNvPr id="116" name="TextBox 115"/>
              <p:cNvSpPr txBox="1"/>
              <p:nvPr/>
            </p:nvSpPr>
            <p:spPr>
              <a:xfrm>
                <a:off x="2784433" y="4285905"/>
                <a:ext cx="911382" cy="296543"/>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Regions</a:t>
                </a:r>
              </a:p>
            </p:txBody>
          </p:sp>
          <p:grpSp>
            <p:nvGrpSpPr>
              <p:cNvPr id="117" name="Group 937"/>
              <p:cNvGrpSpPr/>
              <p:nvPr/>
            </p:nvGrpSpPr>
            <p:grpSpPr>
              <a:xfrm>
                <a:off x="1993984" y="4281830"/>
                <a:ext cx="269760" cy="269760"/>
                <a:chOff x="0" y="0"/>
                <a:chExt cx="723900" cy="723900"/>
              </a:xfrm>
              <a:grpFill/>
            </p:grpSpPr>
            <p:sp>
              <p:nvSpPr>
                <p:cNvPr id="118" name="Shape 919"/>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9" name="Shape 920"/>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0" name="Shape 921"/>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1" name="Shape 922"/>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2" name="Shape 923"/>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3" name="Shape 924"/>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4" name="Shape 925"/>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5" name="Shape 926"/>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6" name="Shape 927"/>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7" name="Shape 928"/>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8" name="Shape 929"/>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29" name="Shape 930"/>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0" name="Shape 931"/>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1" name="Shape 932"/>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2" name="Shape 933"/>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3" name="Shape 934"/>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4" name="Shape 935"/>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35" name="Shape 936"/>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grpSp>
          <p:nvGrpSpPr>
            <p:cNvPr id="77" name="Group 76"/>
            <p:cNvGrpSpPr/>
            <p:nvPr/>
          </p:nvGrpSpPr>
          <p:grpSpPr>
            <a:xfrm>
              <a:off x="8045668" y="5880147"/>
              <a:ext cx="2493934" cy="343205"/>
              <a:chOff x="5912642" y="4281830"/>
              <a:chExt cx="2184468" cy="300618"/>
            </a:xfrm>
            <a:solidFill>
              <a:schemeClr val="bg1"/>
            </a:solidFill>
          </p:grpSpPr>
          <p:sp>
            <p:nvSpPr>
              <p:cNvPr id="92" name="TextBox 91"/>
              <p:cNvSpPr txBox="1"/>
              <p:nvPr/>
            </p:nvSpPr>
            <p:spPr>
              <a:xfrm>
                <a:off x="6762605" y="4285904"/>
                <a:ext cx="1334505"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Edge locations</a:t>
                </a:r>
              </a:p>
            </p:txBody>
          </p:sp>
          <p:grpSp>
            <p:nvGrpSpPr>
              <p:cNvPr id="93" name="Group 1239"/>
              <p:cNvGrpSpPr/>
              <p:nvPr/>
            </p:nvGrpSpPr>
            <p:grpSpPr>
              <a:xfrm>
                <a:off x="5912642" y="4281830"/>
                <a:ext cx="269760" cy="269760"/>
                <a:chOff x="0" y="0"/>
                <a:chExt cx="723901" cy="723901"/>
              </a:xfrm>
              <a:grpFill/>
            </p:grpSpPr>
            <p:sp>
              <p:nvSpPr>
                <p:cNvPr id="94" name="Shape 1215"/>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5" name="Shape 1216"/>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6" name="Shape 1217"/>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7" name="Shape 1218"/>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8" name="Shape 1219"/>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99" name="Shape 1220"/>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0" name="Shape 1221"/>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1" name="Shape 1222"/>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2" name="Shape 1223"/>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3" name="Shape 1224"/>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4" name="Shape 1225"/>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5" name="Shape 1226"/>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6" name="Shape 1227"/>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7" name="Shape 1228"/>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8" name="Shape 1229"/>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09" name="Shape 1230"/>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0" name="Shape 1231"/>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1" name="Shape 1232"/>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2" name="Shape 1233"/>
                <p:cNvSpPr/>
                <p:nvPr/>
              </p:nvSpPr>
              <p:spPr>
                <a:xfrm>
                  <a:off x="82686" y="23535"/>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3" name="Shape 1234"/>
                <p:cNvSpPr/>
                <p:nvPr/>
              </p:nvSpPr>
              <p:spPr>
                <a:xfrm>
                  <a:off x="72119" y="12906"/>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4" name="Shape 1235"/>
                <p:cNvSpPr/>
                <p:nvPr/>
              </p:nvSpPr>
              <p:spPr>
                <a:xfrm>
                  <a:off x="407245" y="161710"/>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115" name="Shape 1236"/>
                <p:cNvSpPr/>
                <p:nvPr/>
              </p:nvSpPr>
              <p:spPr>
                <a:xfrm>
                  <a:off x="396678" y="150701"/>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sp>
          <p:nvSpPr>
            <p:cNvPr id="79" name="TextBox 78"/>
            <p:cNvSpPr txBox="1"/>
            <p:nvPr/>
          </p:nvSpPr>
          <p:spPr>
            <a:xfrm>
              <a:off x="6320077" y="5884800"/>
              <a:ext cx="1765761" cy="338554"/>
            </a:xfrm>
            <a:prstGeom prst="rect">
              <a:avLst/>
            </a:prstGeom>
            <a:solidFill>
              <a:schemeClr val="bg1"/>
            </a:solidFill>
          </p:spPr>
          <p:txBody>
            <a:bodyPr wrap="square" rtlCol="0">
              <a:spAutoFit/>
            </a:bodyPr>
            <a:lstStyle/>
            <a:p>
              <a:pPr defTabSz="609585" fontAlgn="base">
                <a:spcBef>
                  <a:spcPct val="0"/>
                </a:spcBef>
                <a:spcAft>
                  <a:spcPct val="0"/>
                </a:spcAft>
              </a:pPr>
              <a:r>
                <a:rPr lang="en-US" sz="1600" dirty="0">
                  <a:solidFill>
                    <a:srgbClr val="636466"/>
                  </a:solidFill>
                  <a:cs typeface="Arial"/>
                </a:rPr>
                <a:t>Availability Zones</a:t>
              </a:r>
            </a:p>
          </p:txBody>
        </p:sp>
        <p:sp>
          <p:nvSpPr>
            <p:cNvPr id="137" name="TextBox 136"/>
            <p:cNvSpPr txBox="1"/>
            <p:nvPr/>
          </p:nvSpPr>
          <p:spPr>
            <a:xfrm>
              <a:off x="1199429" y="4984378"/>
              <a:ext cx="1654085" cy="584775"/>
            </a:xfrm>
            <a:prstGeom prst="rect">
              <a:avLst/>
            </a:prstGeom>
            <a:noFill/>
          </p:spPr>
          <p:txBody>
            <a:bodyPr wrap="square" rtlCol="0">
              <a:spAutoFit/>
            </a:bodyPr>
            <a:lstStyle/>
            <a:p>
              <a:pPr algn="r" defTabSz="609585" fontAlgn="base">
                <a:spcBef>
                  <a:spcPct val="0"/>
                </a:spcBef>
                <a:spcAft>
                  <a:spcPct val="0"/>
                </a:spcAft>
              </a:pPr>
              <a:r>
                <a:rPr lang="en-US" sz="1600" b="1" dirty="0">
                  <a:solidFill>
                    <a:srgbClr val="7B9AC8"/>
                  </a:solidFill>
                  <a:cs typeface="Arial"/>
                </a:rPr>
                <a:t>Foundation</a:t>
              </a:r>
            </a:p>
            <a:p>
              <a:pPr algn="r" defTabSz="609585" fontAlgn="base">
                <a:spcBef>
                  <a:spcPct val="0"/>
                </a:spcBef>
                <a:spcAft>
                  <a:spcPct val="0"/>
                </a:spcAft>
              </a:pPr>
              <a:r>
                <a:rPr lang="en-US" sz="1600" b="1" dirty="0">
                  <a:solidFill>
                    <a:srgbClr val="7B9AC8"/>
                  </a:solidFill>
                  <a:cs typeface="Arial"/>
                </a:rPr>
                <a:t>Services</a:t>
              </a:r>
            </a:p>
          </p:txBody>
        </p:sp>
        <p:sp>
          <p:nvSpPr>
            <p:cNvPr id="139" name="Rectangle 138"/>
            <p:cNvSpPr/>
            <p:nvPr/>
          </p:nvSpPr>
          <p:spPr>
            <a:xfrm>
              <a:off x="2913216" y="4845424"/>
              <a:ext cx="8247465" cy="778327"/>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1600" dirty="0">
                <a:solidFill>
                  <a:srgbClr val="FFFFFF"/>
                </a:solidFill>
              </a:endParaRPr>
            </a:p>
          </p:txBody>
        </p:sp>
        <p:grpSp>
          <p:nvGrpSpPr>
            <p:cNvPr id="140" name="Group 139"/>
            <p:cNvGrpSpPr/>
            <p:nvPr/>
          </p:nvGrpSpPr>
          <p:grpSpPr>
            <a:xfrm>
              <a:off x="3179301" y="4811329"/>
              <a:ext cx="3022837" cy="830997"/>
              <a:chOff x="1655700" y="3196853"/>
              <a:chExt cx="2647741" cy="727881"/>
            </a:xfrm>
            <a:solidFill>
              <a:schemeClr val="bg1"/>
            </a:solidFill>
          </p:grpSpPr>
          <p:sp>
            <p:nvSpPr>
              <p:cNvPr id="242" name="TextBox 241"/>
              <p:cNvSpPr txBox="1"/>
              <p:nvPr/>
            </p:nvSpPr>
            <p:spPr>
              <a:xfrm>
                <a:off x="2501873" y="3196853"/>
                <a:ext cx="1801568" cy="727881"/>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Compute (virtual, automatic scaling, and load balancing)</a:t>
                </a:r>
              </a:p>
            </p:txBody>
          </p:sp>
          <p:grpSp>
            <p:nvGrpSpPr>
              <p:cNvPr id="243" name="Group 876"/>
              <p:cNvGrpSpPr/>
              <p:nvPr/>
            </p:nvGrpSpPr>
            <p:grpSpPr>
              <a:xfrm>
                <a:off x="1655700" y="3422868"/>
                <a:ext cx="261748" cy="261748"/>
                <a:chOff x="0" y="0"/>
                <a:chExt cx="723900" cy="723900"/>
              </a:xfrm>
              <a:grpFill/>
            </p:grpSpPr>
            <p:sp>
              <p:nvSpPr>
                <p:cNvPr id="244"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45"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46"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47"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grpSp>
        </p:grpSp>
        <p:grpSp>
          <p:nvGrpSpPr>
            <p:cNvPr id="142" name="Group 891"/>
            <p:cNvGrpSpPr/>
            <p:nvPr/>
          </p:nvGrpSpPr>
          <p:grpSpPr>
            <a:xfrm>
              <a:off x="7432120" y="5069363"/>
              <a:ext cx="298829" cy="298829"/>
              <a:chOff x="0" y="0"/>
              <a:chExt cx="723900" cy="723900"/>
            </a:xfrm>
            <a:solidFill>
              <a:schemeClr val="bg1"/>
            </a:solidFill>
          </p:grpSpPr>
          <p:sp>
            <p:nvSpPr>
              <p:cNvPr id="232"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3"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4"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5"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6"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grpSp>
        <p:grpSp>
          <p:nvGrpSpPr>
            <p:cNvPr id="143" name="Group 142"/>
            <p:cNvGrpSpPr/>
            <p:nvPr/>
          </p:nvGrpSpPr>
          <p:grpSpPr>
            <a:xfrm>
              <a:off x="6844814" y="4934574"/>
              <a:ext cx="3047980" cy="408190"/>
              <a:chOff x="4839156" y="3304805"/>
              <a:chExt cx="2669764" cy="357539"/>
            </a:xfrm>
            <a:solidFill>
              <a:schemeClr val="bg1"/>
            </a:solidFill>
          </p:grpSpPr>
          <p:sp>
            <p:nvSpPr>
              <p:cNvPr id="144" name="TextBox 143"/>
              <p:cNvSpPr txBox="1"/>
              <p:nvPr/>
            </p:nvSpPr>
            <p:spPr>
              <a:xfrm>
                <a:off x="4839156" y="3304805"/>
                <a:ext cx="1138618"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Networking</a:t>
                </a:r>
              </a:p>
            </p:txBody>
          </p:sp>
          <p:grpSp>
            <p:nvGrpSpPr>
              <p:cNvPr id="145" name="Group 918"/>
              <p:cNvGrpSpPr/>
              <p:nvPr/>
            </p:nvGrpSpPr>
            <p:grpSpPr>
              <a:xfrm>
                <a:off x="7291580" y="3440220"/>
                <a:ext cx="217340" cy="222124"/>
                <a:chOff x="102960" y="55789"/>
                <a:chExt cx="721180" cy="737054"/>
              </a:xfrm>
              <a:grpFill/>
            </p:grpSpPr>
            <p:sp>
              <p:nvSpPr>
                <p:cNvPr id="146"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47"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48"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49"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50"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51"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15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2"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3"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4"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5"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6"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7"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8"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29"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0"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sp>
              <p:nvSpPr>
                <p:cNvPr id="231"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600" dirty="0">
                    <a:solidFill>
                      <a:srgbClr val="000000"/>
                    </a:solidFill>
                    <a:ea typeface="Calibri"/>
                    <a:cs typeface="Calibri"/>
                    <a:sym typeface="Calibri"/>
                  </a:endParaRPr>
                </a:p>
              </p:txBody>
            </p:sp>
          </p:grpSp>
        </p:grpSp>
        <p:sp>
          <p:nvSpPr>
            <p:cNvPr id="249" name="Rectangle 248"/>
            <p:cNvSpPr/>
            <p:nvPr/>
          </p:nvSpPr>
          <p:spPr>
            <a:xfrm>
              <a:off x="2898861" y="1451468"/>
              <a:ext cx="8247466" cy="628638"/>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800" dirty="0">
                <a:solidFill>
                  <a:srgbClr val="FFFFFF"/>
                </a:solidFill>
              </a:endParaRPr>
            </a:p>
          </p:txBody>
        </p:sp>
        <p:sp>
          <p:nvSpPr>
            <p:cNvPr id="250" name="TextBox 249"/>
            <p:cNvSpPr txBox="1"/>
            <p:nvPr/>
          </p:nvSpPr>
          <p:spPr>
            <a:xfrm>
              <a:off x="1229830" y="1600838"/>
              <a:ext cx="1609329" cy="369332"/>
            </a:xfrm>
            <a:prstGeom prst="rect">
              <a:avLst/>
            </a:prstGeom>
            <a:noFill/>
          </p:spPr>
          <p:txBody>
            <a:bodyPr wrap="square" rtlCol="0">
              <a:spAutoFit/>
            </a:bodyPr>
            <a:lstStyle/>
            <a:p>
              <a:pPr algn="r" defTabSz="609585" fontAlgn="base">
                <a:spcBef>
                  <a:spcPct val="0"/>
                </a:spcBef>
                <a:spcAft>
                  <a:spcPct val="0"/>
                </a:spcAft>
              </a:pPr>
              <a:r>
                <a:rPr lang="en-US" b="1" dirty="0">
                  <a:solidFill>
                    <a:srgbClr val="636466"/>
                  </a:solidFill>
                  <a:cs typeface="Arial"/>
                </a:rPr>
                <a:t>Applications</a:t>
              </a:r>
            </a:p>
          </p:txBody>
        </p:sp>
        <p:grpSp>
          <p:nvGrpSpPr>
            <p:cNvPr id="251" name="Group 250"/>
            <p:cNvGrpSpPr/>
            <p:nvPr/>
          </p:nvGrpSpPr>
          <p:grpSpPr>
            <a:xfrm>
              <a:off x="4160878" y="1595130"/>
              <a:ext cx="2573760" cy="338554"/>
              <a:chOff x="2509907" y="558411"/>
              <a:chExt cx="2254388" cy="296544"/>
            </a:xfrm>
            <a:solidFill>
              <a:schemeClr val="bg1"/>
            </a:solidFill>
          </p:grpSpPr>
          <p:sp>
            <p:nvSpPr>
              <p:cNvPr id="271" name="TextBox 270"/>
              <p:cNvSpPr txBox="1"/>
              <p:nvPr/>
            </p:nvSpPr>
            <p:spPr>
              <a:xfrm>
                <a:off x="2751946" y="558411"/>
                <a:ext cx="2012349"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Virtual desktops</a:t>
                </a:r>
              </a:p>
            </p:txBody>
          </p:sp>
          <p:grpSp>
            <p:nvGrpSpPr>
              <p:cNvPr id="272" name="Group 1164"/>
              <p:cNvGrpSpPr/>
              <p:nvPr/>
            </p:nvGrpSpPr>
            <p:grpSpPr>
              <a:xfrm>
                <a:off x="2509907" y="569937"/>
                <a:ext cx="258330" cy="258466"/>
                <a:chOff x="17794" y="0"/>
                <a:chExt cx="723900" cy="724280"/>
              </a:xfrm>
              <a:grpFill/>
            </p:grpSpPr>
            <p:sp>
              <p:nvSpPr>
                <p:cNvPr id="273" name="Shape 1146"/>
                <p:cNvSpPr/>
                <p:nvPr/>
              </p:nvSpPr>
              <p:spPr>
                <a:xfrm>
                  <a:off x="17794" y="0"/>
                  <a:ext cx="723900" cy="72428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4309" y="21600"/>
                        <a:pt x="4309" y="21600"/>
                        <a:pt x="4309" y="21600"/>
                      </a:cubicBezTo>
                      <a:cubicBezTo>
                        <a:pt x="6531" y="21600"/>
                        <a:pt x="6531" y="21600"/>
                        <a:pt x="6531"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904"/>
                        <a:pt x="21600" y="20048"/>
                      </a:cubicBezTo>
                      <a:cubicBezTo>
                        <a:pt x="21600" y="10733"/>
                        <a:pt x="21600" y="10733"/>
                        <a:pt x="21600" y="10733"/>
                      </a:cubicBezTo>
                      <a:cubicBezTo>
                        <a:pt x="21600" y="6772"/>
                        <a:pt x="21600" y="6772"/>
                        <a:pt x="21600" y="6772"/>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4" name="Shape 1147"/>
                <p:cNvSpPr/>
                <p:nvPr/>
              </p:nvSpPr>
              <p:spPr>
                <a:xfrm>
                  <a:off x="71123" y="78998"/>
                  <a:ext cx="609961" cy="565144"/>
                </a:xfrm>
                <a:custGeom>
                  <a:avLst/>
                  <a:gdLst/>
                  <a:ahLst/>
                  <a:cxnLst>
                    <a:cxn ang="0">
                      <a:pos x="wd2" y="hd2"/>
                    </a:cxn>
                    <a:cxn ang="5400000">
                      <a:pos x="wd2" y="hd2"/>
                    </a:cxn>
                    <a:cxn ang="10800000">
                      <a:pos x="wd2" y="hd2"/>
                    </a:cxn>
                    <a:cxn ang="16200000">
                      <a:pos x="wd2" y="hd2"/>
                    </a:cxn>
                  </a:cxnLst>
                  <a:rect l="0" t="0" r="r" b="b"/>
                  <a:pathLst>
                    <a:path w="21600" h="21600" extrusionOk="0">
                      <a:moveTo>
                        <a:pt x="20965" y="0"/>
                      </a:moveTo>
                      <a:cubicBezTo>
                        <a:pt x="635" y="0"/>
                        <a:pt x="635" y="0"/>
                        <a:pt x="635" y="0"/>
                      </a:cubicBezTo>
                      <a:cubicBezTo>
                        <a:pt x="286" y="0"/>
                        <a:pt x="0" y="309"/>
                        <a:pt x="0" y="686"/>
                      </a:cubicBezTo>
                      <a:cubicBezTo>
                        <a:pt x="0" y="18000"/>
                        <a:pt x="0" y="18000"/>
                        <a:pt x="0" y="18000"/>
                      </a:cubicBezTo>
                      <a:cubicBezTo>
                        <a:pt x="0" y="18343"/>
                        <a:pt x="286" y="18651"/>
                        <a:pt x="635" y="18651"/>
                      </a:cubicBezTo>
                      <a:cubicBezTo>
                        <a:pt x="8227" y="18651"/>
                        <a:pt x="8227" y="18651"/>
                        <a:pt x="8227" y="18651"/>
                      </a:cubicBezTo>
                      <a:cubicBezTo>
                        <a:pt x="7973" y="20777"/>
                        <a:pt x="8132" y="20674"/>
                        <a:pt x="7655" y="20983"/>
                      </a:cubicBezTo>
                      <a:cubicBezTo>
                        <a:pt x="7179" y="21257"/>
                        <a:pt x="6829" y="21600"/>
                        <a:pt x="7433" y="21600"/>
                      </a:cubicBezTo>
                      <a:cubicBezTo>
                        <a:pt x="8068" y="21600"/>
                        <a:pt x="10800" y="21600"/>
                        <a:pt x="10800" y="21600"/>
                      </a:cubicBezTo>
                      <a:cubicBezTo>
                        <a:pt x="10800" y="21600"/>
                        <a:pt x="10800" y="21600"/>
                        <a:pt x="10800" y="21600"/>
                      </a:cubicBezTo>
                      <a:cubicBezTo>
                        <a:pt x="10800" y="21600"/>
                        <a:pt x="13532" y="21600"/>
                        <a:pt x="14167" y="21600"/>
                      </a:cubicBezTo>
                      <a:cubicBezTo>
                        <a:pt x="14771" y="21600"/>
                        <a:pt x="14421" y="21257"/>
                        <a:pt x="13945" y="20983"/>
                      </a:cubicBezTo>
                      <a:cubicBezTo>
                        <a:pt x="13468" y="20674"/>
                        <a:pt x="13627" y="20777"/>
                        <a:pt x="13373" y="18651"/>
                      </a:cubicBezTo>
                      <a:cubicBezTo>
                        <a:pt x="20965" y="18651"/>
                        <a:pt x="20965" y="18651"/>
                        <a:pt x="20965" y="18651"/>
                      </a:cubicBezTo>
                      <a:cubicBezTo>
                        <a:pt x="21314" y="18651"/>
                        <a:pt x="21600" y="18343"/>
                        <a:pt x="21600" y="18000"/>
                      </a:cubicBezTo>
                      <a:cubicBezTo>
                        <a:pt x="21600" y="686"/>
                        <a:pt x="21600" y="686"/>
                        <a:pt x="21600" y="686"/>
                      </a:cubicBezTo>
                      <a:cubicBezTo>
                        <a:pt x="21600" y="309"/>
                        <a:pt x="21314" y="0"/>
                        <a:pt x="20965" y="0"/>
                      </a:cubicBezTo>
                      <a:close/>
                      <a:moveTo>
                        <a:pt x="20965" y="14400"/>
                      </a:moveTo>
                      <a:cubicBezTo>
                        <a:pt x="20965" y="14777"/>
                        <a:pt x="20679" y="15086"/>
                        <a:pt x="20361" y="15086"/>
                      </a:cubicBezTo>
                      <a:cubicBezTo>
                        <a:pt x="1239" y="15086"/>
                        <a:pt x="1239" y="15086"/>
                        <a:pt x="1239" y="15086"/>
                      </a:cubicBezTo>
                      <a:cubicBezTo>
                        <a:pt x="921" y="15086"/>
                        <a:pt x="635" y="14777"/>
                        <a:pt x="635" y="14400"/>
                      </a:cubicBezTo>
                      <a:cubicBezTo>
                        <a:pt x="635" y="1269"/>
                        <a:pt x="635" y="1269"/>
                        <a:pt x="635" y="1269"/>
                      </a:cubicBezTo>
                      <a:cubicBezTo>
                        <a:pt x="635" y="891"/>
                        <a:pt x="921" y="583"/>
                        <a:pt x="1239" y="583"/>
                      </a:cubicBezTo>
                      <a:cubicBezTo>
                        <a:pt x="20361" y="583"/>
                        <a:pt x="20361" y="583"/>
                        <a:pt x="20361" y="583"/>
                      </a:cubicBezTo>
                      <a:cubicBezTo>
                        <a:pt x="20679" y="583"/>
                        <a:pt x="20965" y="891"/>
                        <a:pt x="20965" y="1269"/>
                      </a:cubicBezTo>
                      <a:lnTo>
                        <a:pt x="20965" y="144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5" name="Shape 1148"/>
                <p:cNvSpPr/>
                <p:nvPr/>
              </p:nvSpPr>
              <p:spPr>
                <a:xfrm>
                  <a:off x="102546"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6" name="Shape 1149"/>
                <p:cNvSpPr/>
                <p:nvPr/>
              </p:nvSpPr>
              <p:spPr>
                <a:xfrm>
                  <a:off x="102546"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7" name="Shape 1150"/>
                <p:cNvSpPr/>
                <p:nvPr/>
              </p:nvSpPr>
              <p:spPr>
                <a:xfrm>
                  <a:off x="581474" y="107103"/>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8" name="Shape 1151"/>
                <p:cNvSpPr/>
                <p:nvPr/>
              </p:nvSpPr>
              <p:spPr>
                <a:xfrm>
                  <a:off x="581474" y="182304"/>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9" name="Shape 1152"/>
                <p:cNvSpPr/>
                <p:nvPr/>
              </p:nvSpPr>
              <p:spPr>
                <a:xfrm>
                  <a:off x="102546"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0" name="Shape 1153"/>
                <p:cNvSpPr/>
                <p:nvPr/>
              </p:nvSpPr>
              <p:spPr>
                <a:xfrm>
                  <a:off x="174328"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1" name="Shape 1154"/>
                <p:cNvSpPr/>
                <p:nvPr/>
              </p:nvSpPr>
              <p:spPr>
                <a:xfrm>
                  <a:off x="174328"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2" name="Shape 1155"/>
                <p:cNvSpPr/>
                <p:nvPr/>
              </p:nvSpPr>
              <p:spPr>
                <a:xfrm>
                  <a:off x="174328"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3" name="Shape 1156"/>
                <p:cNvSpPr/>
                <p:nvPr/>
              </p:nvSpPr>
              <p:spPr>
                <a:xfrm>
                  <a:off x="246110" y="107103"/>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4" name="Shape 1157"/>
                <p:cNvSpPr/>
                <p:nvPr/>
              </p:nvSpPr>
              <p:spPr>
                <a:xfrm>
                  <a:off x="437910" y="408285"/>
                  <a:ext cx="52033"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5" name="Shape 1158"/>
                <p:cNvSpPr/>
                <p:nvPr/>
              </p:nvSpPr>
              <p:spPr>
                <a:xfrm>
                  <a:off x="509692"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6" name="Shape 1159"/>
                <p:cNvSpPr/>
                <p:nvPr/>
              </p:nvSpPr>
              <p:spPr>
                <a:xfrm>
                  <a:off x="581474"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7" name="Shape 1160"/>
                <p:cNvSpPr/>
                <p:nvPr/>
              </p:nvSpPr>
              <p:spPr>
                <a:xfrm>
                  <a:off x="246110" y="1823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8" name="Shape 1161"/>
                <p:cNvSpPr/>
                <p:nvPr/>
              </p:nvSpPr>
              <p:spPr>
                <a:xfrm>
                  <a:off x="246110" y="2575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89" name="Shape 1162"/>
                <p:cNvSpPr/>
                <p:nvPr/>
              </p:nvSpPr>
              <p:spPr>
                <a:xfrm>
                  <a:off x="102546" y="333085"/>
                  <a:ext cx="50894" cy="52033"/>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90" name="Shape 1163"/>
                <p:cNvSpPr/>
                <p:nvPr/>
              </p:nvSpPr>
              <p:spPr>
                <a:xfrm>
                  <a:off x="102546" y="408285"/>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grpSp>
          <p:nvGrpSpPr>
            <p:cNvPr id="252" name="Group 251"/>
            <p:cNvGrpSpPr/>
            <p:nvPr/>
          </p:nvGrpSpPr>
          <p:grpSpPr>
            <a:xfrm>
              <a:off x="7510410" y="1602968"/>
              <a:ext cx="2928989" cy="338554"/>
              <a:chOff x="5443804" y="565277"/>
              <a:chExt cx="2565538" cy="296544"/>
            </a:xfrm>
            <a:solidFill>
              <a:schemeClr val="bg1"/>
            </a:solidFill>
          </p:grpSpPr>
          <p:sp>
            <p:nvSpPr>
              <p:cNvPr id="253" name="TextBox 252"/>
              <p:cNvSpPr txBox="1"/>
              <p:nvPr/>
            </p:nvSpPr>
            <p:spPr>
              <a:xfrm>
                <a:off x="5687276" y="565277"/>
                <a:ext cx="2322066" cy="296544"/>
              </a:xfrm>
              <a:prstGeom prst="rect">
                <a:avLst/>
              </a:prstGeom>
              <a:grpFill/>
            </p:spPr>
            <p:txBody>
              <a:bodyPr wrap="square" rtlCol="0">
                <a:spAutoFit/>
              </a:bodyPr>
              <a:lstStyle/>
              <a:p>
                <a:pPr defTabSz="609585" fontAlgn="base">
                  <a:spcBef>
                    <a:spcPct val="0"/>
                  </a:spcBef>
                  <a:spcAft>
                    <a:spcPct val="0"/>
                  </a:spcAft>
                </a:pPr>
                <a:r>
                  <a:rPr lang="en-US" sz="1600" dirty="0">
                    <a:solidFill>
                      <a:srgbClr val="636466"/>
                    </a:solidFill>
                    <a:cs typeface="Arial"/>
                  </a:rPr>
                  <a:t>Collaboration and sharing</a:t>
                </a:r>
              </a:p>
            </p:txBody>
          </p:sp>
          <p:grpSp>
            <p:nvGrpSpPr>
              <p:cNvPr id="254" name="Group 6061"/>
              <p:cNvGrpSpPr/>
              <p:nvPr/>
            </p:nvGrpSpPr>
            <p:grpSpPr>
              <a:xfrm>
                <a:off x="5443804" y="573444"/>
                <a:ext cx="260487" cy="253443"/>
                <a:chOff x="0" y="0"/>
                <a:chExt cx="723900" cy="704325"/>
              </a:xfrm>
              <a:grpFill/>
            </p:grpSpPr>
            <p:sp>
              <p:nvSpPr>
                <p:cNvPr id="255" name="Shape 6045"/>
                <p:cNvSpPr/>
                <p:nvPr/>
              </p:nvSpPr>
              <p:spPr>
                <a:xfrm>
                  <a:off x="40313" y="30526"/>
                  <a:ext cx="643274" cy="6432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60959" tIns="60959" rIns="60959" bIns="60959" numCol="1" anchor="ctr">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nvGrpSpPr>
                <p:cNvPr id="256" name="Group 6060"/>
                <p:cNvGrpSpPr/>
                <p:nvPr/>
              </p:nvGrpSpPr>
              <p:grpSpPr>
                <a:xfrm>
                  <a:off x="-1" y="0"/>
                  <a:ext cx="723901" cy="704326"/>
                  <a:chOff x="0" y="0"/>
                  <a:chExt cx="723899" cy="704325"/>
                </a:xfrm>
                <a:grpFill/>
              </p:grpSpPr>
              <p:sp>
                <p:nvSpPr>
                  <p:cNvPr id="257" name="Shape 6046"/>
                  <p:cNvSpPr/>
                  <p:nvPr/>
                </p:nvSpPr>
                <p:spPr>
                  <a:xfrm>
                    <a:off x="10341" y="163901"/>
                    <a:ext cx="498103" cy="270893"/>
                  </a:xfrm>
                  <a:custGeom>
                    <a:avLst/>
                    <a:gdLst/>
                    <a:ahLst/>
                    <a:cxnLst>
                      <a:cxn ang="0">
                        <a:pos x="wd2" y="hd2"/>
                      </a:cxn>
                      <a:cxn ang="5400000">
                        <a:pos x="wd2" y="hd2"/>
                      </a:cxn>
                      <a:cxn ang="10800000">
                        <a:pos x="wd2" y="hd2"/>
                      </a:cxn>
                      <a:cxn ang="16200000">
                        <a:pos x="wd2" y="hd2"/>
                      </a:cxn>
                    </a:cxnLst>
                    <a:rect l="0" t="0" r="r" b="b"/>
                    <a:pathLst>
                      <a:path w="21562" h="21496" extrusionOk="0">
                        <a:moveTo>
                          <a:pt x="21449" y="14348"/>
                        </a:moveTo>
                        <a:cubicBezTo>
                          <a:pt x="19334" y="10471"/>
                          <a:pt x="19334" y="10471"/>
                          <a:pt x="19334" y="10471"/>
                        </a:cubicBezTo>
                        <a:cubicBezTo>
                          <a:pt x="17031" y="6248"/>
                          <a:pt x="17031" y="6248"/>
                          <a:pt x="17031" y="6248"/>
                        </a:cubicBezTo>
                        <a:cubicBezTo>
                          <a:pt x="17031" y="6248"/>
                          <a:pt x="17031" y="6248"/>
                          <a:pt x="17031" y="6248"/>
                        </a:cubicBezTo>
                        <a:cubicBezTo>
                          <a:pt x="13708" y="156"/>
                          <a:pt x="13708" y="156"/>
                          <a:pt x="13708" y="156"/>
                        </a:cubicBezTo>
                        <a:cubicBezTo>
                          <a:pt x="13557" y="-52"/>
                          <a:pt x="13368" y="-52"/>
                          <a:pt x="13255" y="156"/>
                        </a:cubicBezTo>
                        <a:cubicBezTo>
                          <a:pt x="11404" y="3479"/>
                          <a:pt x="11404" y="3479"/>
                          <a:pt x="11404" y="3479"/>
                        </a:cubicBezTo>
                        <a:cubicBezTo>
                          <a:pt x="11366" y="3548"/>
                          <a:pt x="11366" y="3617"/>
                          <a:pt x="11329" y="3686"/>
                        </a:cubicBezTo>
                        <a:cubicBezTo>
                          <a:pt x="9252" y="7494"/>
                          <a:pt x="9252" y="7494"/>
                          <a:pt x="9252" y="7494"/>
                        </a:cubicBezTo>
                        <a:cubicBezTo>
                          <a:pt x="0" y="7494"/>
                          <a:pt x="0" y="7494"/>
                          <a:pt x="0" y="7494"/>
                        </a:cubicBezTo>
                        <a:cubicBezTo>
                          <a:pt x="0" y="18017"/>
                          <a:pt x="0" y="18017"/>
                          <a:pt x="0" y="18017"/>
                        </a:cubicBezTo>
                        <a:cubicBezTo>
                          <a:pt x="12046" y="18017"/>
                          <a:pt x="12046" y="18017"/>
                          <a:pt x="12046" y="18017"/>
                        </a:cubicBezTo>
                        <a:cubicBezTo>
                          <a:pt x="13897" y="21340"/>
                          <a:pt x="13897" y="21340"/>
                          <a:pt x="13897" y="21340"/>
                        </a:cubicBezTo>
                        <a:cubicBezTo>
                          <a:pt x="14010" y="21548"/>
                          <a:pt x="14199" y="21548"/>
                          <a:pt x="14350" y="21340"/>
                        </a:cubicBezTo>
                        <a:cubicBezTo>
                          <a:pt x="15407" y="19402"/>
                          <a:pt x="15407" y="19402"/>
                          <a:pt x="15407" y="19402"/>
                        </a:cubicBezTo>
                        <a:cubicBezTo>
                          <a:pt x="15558" y="19125"/>
                          <a:pt x="15558" y="18779"/>
                          <a:pt x="15407" y="18502"/>
                        </a:cubicBezTo>
                        <a:cubicBezTo>
                          <a:pt x="15407" y="18502"/>
                          <a:pt x="15407" y="18502"/>
                          <a:pt x="15407" y="18502"/>
                        </a:cubicBezTo>
                        <a:cubicBezTo>
                          <a:pt x="15898" y="17671"/>
                          <a:pt x="15898" y="17671"/>
                          <a:pt x="15898" y="17671"/>
                        </a:cubicBezTo>
                        <a:cubicBezTo>
                          <a:pt x="15973" y="17810"/>
                          <a:pt x="16124" y="17879"/>
                          <a:pt x="16238" y="17810"/>
                        </a:cubicBezTo>
                        <a:cubicBezTo>
                          <a:pt x="17899" y="20856"/>
                          <a:pt x="17899" y="20856"/>
                          <a:pt x="17899" y="20856"/>
                        </a:cubicBezTo>
                        <a:cubicBezTo>
                          <a:pt x="18050" y="21133"/>
                          <a:pt x="18239" y="21133"/>
                          <a:pt x="18352" y="20856"/>
                        </a:cubicBezTo>
                        <a:cubicBezTo>
                          <a:pt x="19448" y="18917"/>
                          <a:pt x="19448" y="18917"/>
                          <a:pt x="19448" y="18917"/>
                        </a:cubicBezTo>
                        <a:cubicBezTo>
                          <a:pt x="19561" y="18710"/>
                          <a:pt x="19561" y="18294"/>
                          <a:pt x="19448" y="18086"/>
                        </a:cubicBezTo>
                        <a:cubicBezTo>
                          <a:pt x="17522" y="14556"/>
                          <a:pt x="17522" y="14556"/>
                          <a:pt x="17522" y="14556"/>
                        </a:cubicBezTo>
                        <a:cubicBezTo>
                          <a:pt x="18013" y="13725"/>
                          <a:pt x="18013" y="13725"/>
                          <a:pt x="18013" y="13725"/>
                        </a:cubicBezTo>
                        <a:cubicBezTo>
                          <a:pt x="19938" y="17186"/>
                          <a:pt x="19938" y="17186"/>
                          <a:pt x="19938" y="17186"/>
                        </a:cubicBezTo>
                        <a:cubicBezTo>
                          <a:pt x="20052" y="17394"/>
                          <a:pt x="20241" y="17394"/>
                          <a:pt x="20392" y="17186"/>
                        </a:cubicBezTo>
                        <a:cubicBezTo>
                          <a:pt x="21449" y="15248"/>
                          <a:pt x="21449" y="15248"/>
                          <a:pt x="21449" y="15248"/>
                        </a:cubicBezTo>
                        <a:cubicBezTo>
                          <a:pt x="21600" y="14971"/>
                          <a:pt x="21600" y="14625"/>
                          <a:pt x="21449" y="14348"/>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58" name="Shape 6047"/>
                  <p:cNvSpPr/>
                  <p:nvPr/>
                </p:nvSpPr>
                <p:spPr>
                  <a:xfrm>
                    <a:off x="0" y="152905"/>
                    <a:ext cx="519021" cy="292885"/>
                  </a:xfrm>
                  <a:custGeom>
                    <a:avLst/>
                    <a:gdLst/>
                    <a:ahLst/>
                    <a:cxnLst>
                      <a:cxn ang="0">
                        <a:pos x="wd2" y="hd2"/>
                      </a:cxn>
                      <a:cxn ang="5400000">
                        <a:pos x="wd2" y="hd2"/>
                      </a:cxn>
                      <a:cxn ang="10800000">
                        <a:pos x="wd2" y="hd2"/>
                      </a:cxn>
                      <a:cxn ang="16200000">
                        <a:pos x="wd2" y="hd2"/>
                      </a:cxn>
                    </a:cxnLst>
                    <a:rect l="0" t="0" r="r" b="b"/>
                    <a:pathLst>
                      <a:path w="21528" h="21600" extrusionOk="0">
                        <a:moveTo>
                          <a:pt x="13351" y="771"/>
                        </a:moveTo>
                        <a:cubicBezTo>
                          <a:pt x="13423" y="771"/>
                          <a:pt x="13495" y="836"/>
                          <a:pt x="13568" y="964"/>
                        </a:cubicBezTo>
                        <a:cubicBezTo>
                          <a:pt x="16752" y="6621"/>
                          <a:pt x="16752" y="6621"/>
                          <a:pt x="16752" y="6621"/>
                        </a:cubicBezTo>
                        <a:cubicBezTo>
                          <a:pt x="16752" y="6621"/>
                          <a:pt x="16752" y="6621"/>
                          <a:pt x="16752" y="6621"/>
                        </a:cubicBezTo>
                        <a:cubicBezTo>
                          <a:pt x="18959" y="10543"/>
                          <a:pt x="18959" y="10543"/>
                          <a:pt x="18959" y="10543"/>
                        </a:cubicBezTo>
                        <a:cubicBezTo>
                          <a:pt x="20985" y="14143"/>
                          <a:pt x="20985" y="14143"/>
                          <a:pt x="20985" y="14143"/>
                        </a:cubicBezTo>
                        <a:cubicBezTo>
                          <a:pt x="21130" y="14400"/>
                          <a:pt x="21130" y="14721"/>
                          <a:pt x="20985" y="14979"/>
                        </a:cubicBezTo>
                        <a:cubicBezTo>
                          <a:pt x="19972" y="16779"/>
                          <a:pt x="19972" y="16779"/>
                          <a:pt x="19972" y="16779"/>
                        </a:cubicBezTo>
                        <a:cubicBezTo>
                          <a:pt x="19899" y="16907"/>
                          <a:pt x="19827" y="16971"/>
                          <a:pt x="19755" y="16971"/>
                        </a:cubicBezTo>
                        <a:cubicBezTo>
                          <a:pt x="19646" y="16971"/>
                          <a:pt x="19574" y="16907"/>
                          <a:pt x="19538" y="16779"/>
                        </a:cubicBezTo>
                        <a:cubicBezTo>
                          <a:pt x="17692" y="13564"/>
                          <a:pt x="17692" y="13564"/>
                          <a:pt x="17692" y="13564"/>
                        </a:cubicBezTo>
                        <a:cubicBezTo>
                          <a:pt x="17222" y="14336"/>
                          <a:pt x="17222" y="14336"/>
                          <a:pt x="17222" y="14336"/>
                        </a:cubicBezTo>
                        <a:cubicBezTo>
                          <a:pt x="19067" y="17614"/>
                          <a:pt x="19067" y="17614"/>
                          <a:pt x="19067" y="17614"/>
                        </a:cubicBezTo>
                        <a:cubicBezTo>
                          <a:pt x="19176" y="17807"/>
                          <a:pt x="19176" y="18193"/>
                          <a:pt x="19067" y="18386"/>
                        </a:cubicBezTo>
                        <a:cubicBezTo>
                          <a:pt x="18018" y="20186"/>
                          <a:pt x="18018" y="20186"/>
                          <a:pt x="18018" y="20186"/>
                        </a:cubicBezTo>
                        <a:cubicBezTo>
                          <a:pt x="17982" y="20314"/>
                          <a:pt x="17873" y="20379"/>
                          <a:pt x="17801" y="20379"/>
                        </a:cubicBezTo>
                        <a:cubicBezTo>
                          <a:pt x="17729" y="20379"/>
                          <a:pt x="17656" y="20314"/>
                          <a:pt x="17584" y="20186"/>
                        </a:cubicBezTo>
                        <a:cubicBezTo>
                          <a:pt x="15992" y="17357"/>
                          <a:pt x="15992" y="17357"/>
                          <a:pt x="15992" y="17357"/>
                        </a:cubicBezTo>
                        <a:cubicBezTo>
                          <a:pt x="15956" y="17357"/>
                          <a:pt x="15920" y="17357"/>
                          <a:pt x="15883" y="17357"/>
                        </a:cubicBezTo>
                        <a:cubicBezTo>
                          <a:pt x="15811" y="17357"/>
                          <a:pt x="15739" y="17293"/>
                          <a:pt x="15666" y="17229"/>
                        </a:cubicBezTo>
                        <a:cubicBezTo>
                          <a:pt x="15196" y="18000"/>
                          <a:pt x="15196" y="18000"/>
                          <a:pt x="15196" y="18000"/>
                        </a:cubicBezTo>
                        <a:cubicBezTo>
                          <a:pt x="15196" y="18000"/>
                          <a:pt x="15196" y="18000"/>
                          <a:pt x="15196" y="18000"/>
                        </a:cubicBezTo>
                        <a:cubicBezTo>
                          <a:pt x="15341" y="18257"/>
                          <a:pt x="15341" y="18579"/>
                          <a:pt x="15196" y="18836"/>
                        </a:cubicBezTo>
                        <a:cubicBezTo>
                          <a:pt x="14183" y="20636"/>
                          <a:pt x="14183" y="20636"/>
                          <a:pt x="14183" y="20636"/>
                        </a:cubicBezTo>
                        <a:cubicBezTo>
                          <a:pt x="14111" y="20764"/>
                          <a:pt x="14038" y="20829"/>
                          <a:pt x="13966" y="20829"/>
                        </a:cubicBezTo>
                        <a:cubicBezTo>
                          <a:pt x="13857" y="20829"/>
                          <a:pt x="13785" y="20764"/>
                          <a:pt x="13749" y="20636"/>
                        </a:cubicBezTo>
                        <a:cubicBezTo>
                          <a:pt x="11976" y="17550"/>
                          <a:pt x="11976" y="17550"/>
                          <a:pt x="11976" y="17550"/>
                        </a:cubicBezTo>
                        <a:cubicBezTo>
                          <a:pt x="434" y="17550"/>
                          <a:pt x="434" y="17550"/>
                          <a:pt x="434" y="17550"/>
                        </a:cubicBezTo>
                        <a:cubicBezTo>
                          <a:pt x="434" y="7779"/>
                          <a:pt x="434" y="7779"/>
                          <a:pt x="434" y="7779"/>
                        </a:cubicBezTo>
                        <a:cubicBezTo>
                          <a:pt x="9298" y="7779"/>
                          <a:pt x="9298" y="7779"/>
                          <a:pt x="9298" y="7779"/>
                        </a:cubicBezTo>
                        <a:cubicBezTo>
                          <a:pt x="11288" y="4243"/>
                          <a:pt x="11288" y="4243"/>
                          <a:pt x="11288" y="4243"/>
                        </a:cubicBezTo>
                        <a:cubicBezTo>
                          <a:pt x="11325" y="4179"/>
                          <a:pt x="11325" y="4114"/>
                          <a:pt x="11361" y="4050"/>
                        </a:cubicBezTo>
                        <a:cubicBezTo>
                          <a:pt x="13134" y="964"/>
                          <a:pt x="13134" y="964"/>
                          <a:pt x="13134" y="964"/>
                        </a:cubicBezTo>
                        <a:cubicBezTo>
                          <a:pt x="13170" y="836"/>
                          <a:pt x="13242" y="771"/>
                          <a:pt x="13351" y="771"/>
                        </a:cubicBezTo>
                        <a:moveTo>
                          <a:pt x="13351" y="0"/>
                        </a:moveTo>
                        <a:cubicBezTo>
                          <a:pt x="13134" y="0"/>
                          <a:pt x="12953" y="129"/>
                          <a:pt x="12808" y="386"/>
                        </a:cubicBezTo>
                        <a:cubicBezTo>
                          <a:pt x="11071" y="3536"/>
                          <a:pt x="11071" y="3536"/>
                          <a:pt x="11071" y="3536"/>
                        </a:cubicBezTo>
                        <a:cubicBezTo>
                          <a:pt x="10999" y="3600"/>
                          <a:pt x="10999" y="3664"/>
                          <a:pt x="10963" y="3729"/>
                        </a:cubicBezTo>
                        <a:cubicBezTo>
                          <a:pt x="9118" y="7007"/>
                          <a:pt x="9118" y="7007"/>
                          <a:pt x="9118" y="7007"/>
                        </a:cubicBezTo>
                        <a:cubicBezTo>
                          <a:pt x="434" y="7007"/>
                          <a:pt x="434" y="7007"/>
                          <a:pt x="434" y="7007"/>
                        </a:cubicBezTo>
                        <a:cubicBezTo>
                          <a:pt x="181" y="7007"/>
                          <a:pt x="0" y="7329"/>
                          <a:pt x="0" y="7779"/>
                        </a:cubicBezTo>
                        <a:cubicBezTo>
                          <a:pt x="0" y="17550"/>
                          <a:pt x="0" y="17550"/>
                          <a:pt x="0" y="17550"/>
                        </a:cubicBezTo>
                        <a:cubicBezTo>
                          <a:pt x="0" y="18000"/>
                          <a:pt x="181" y="18321"/>
                          <a:pt x="434" y="18321"/>
                        </a:cubicBezTo>
                        <a:cubicBezTo>
                          <a:pt x="11795" y="18321"/>
                          <a:pt x="11795" y="18321"/>
                          <a:pt x="11795" y="18321"/>
                        </a:cubicBezTo>
                        <a:cubicBezTo>
                          <a:pt x="13423" y="21214"/>
                          <a:pt x="13423" y="21214"/>
                          <a:pt x="13423" y="21214"/>
                        </a:cubicBezTo>
                        <a:cubicBezTo>
                          <a:pt x="13568" y="21471"/>
                          <a:pt x="13749" y="21600"/>
                          <a:pt x="13966" y="21600"/>
                        </a:cubicBezTo>
                        <a:cubicBezTo>
                          <a:pt x="14147" y="21600"/>
                          <a:pt x="14328" y="21471"/>
                          <a:pt x="14472" y="21214"/>
                        </a:cubicBezTo>
                        <a:cubicBezTo>
                          <a:pt x="15522" y="19350"/>
                          <a:pt x="15522" y="19350"/>
                          <a:pt x="15522" y="19350"/>
                        </a:cubicBezTo>
                        <a:cubicBezTo>
                          <a:pt x="15666" y="19093"/>
                          <a:pt x="15739" y="18771"/>
                          <a:pt x="15739" y="18386"/>
                        </a:cubicBezTo>
                        <a:cubicBezTo>
                          <a:pt x="15739" y="18321"/>
                          <a:pt x="15739" y="18257"/>
                          <a:pt x="15703" y="18193"/>
                        </a:cubicBezTo>
                        <a:cubicBezTo>
                          <a:pt x="15739" y="18129"/>
                          <a:pt x="15739" y="18129"/>
                          <a:pt x="15739" y="18129"/>
                        </a:cubicBezTo>
                        <a:cubicBezTo>
                          <a:pt x="15775" y="18129"/>
                          <a:pt x="15775" y="18129"/>
                          <a:pt x="15811" y="18129"/>
                        </a:cubicBezTo>
                        <a:cubicBezTo>
                          <a:pt x="17294" y="20764"/>
                          <a:pt x="17294" y="20764"/>
                          <a:pt x="17294" y="20764"/>
                        </a:cubicBezTo>
                        <a:cubicBezTo>
                          <a:pt x="17439" y="21021"/>
                          <a:pt x="17620" y="21150"/>
                          <a:pt x="17801" y="21150"/>
                        </a:cubicBezTo>
                        <a:cubicBezTo>
                          <a:pt x="18018" y="21150"/>
                          <a:pt x="18199" y="21021"/>
                          <a:pt x="18344" y="20764"/>
                        </a:cubicBezTo>
                        <a:cubicBezTo>
                          <a:pt x="19357" y="18900"/>
                          <a:pt x="19357" y="18900"/>
                          <a:pt x="19357" y="18900"/>
                        </a:cubicBezTo>
                        <a:cubicBezTo>
                          <a:pt x="19502" y="18707"/>
                          <a:pt x="19574" y="18321"/>
                          <a:pt x="19574" y="18000"/>
                        </a:cubicBezTo>
                        <a:cubicBezTo>
                          <a:pt x="19574" y="17871"/>
                          <a:pt x="19574" y="17807"/>
                          <a:pt x="19574" y="17679"/>
                        </a:cubicBezTo>
                        <a:cubicBezTo>
                          <a:pt x="19610" y="17679"/>
                          <a:pt x="19682" y="17743"/>
                          <a:pt x="19755" y="17743"/>
                        </a:cubicBezTo>
                        <a:cubicBezTo>
                          <a:pt x="19936" y="17743"/>
                          <a:pt x="20117" y="17614"/>
                          <a:pt x="20261" y="17357"/>
                        </a:cubicBezTo>
                        <a:cubicBezTo>
                          <a:pt x="21311" y="15493"/>
                          <a:pt x="21311" y="15493"/>
                          <a:pt x="21311" y="15493"/>
                        </a:cubicBezTo>
                        <a:cubicBezTo>
                          <a:pt x="21600" y="14979"/>
                          <a:pt x="21600" y="14143"/>
                          <a:pt x="21311" y="13629"/>
                        </a:cubicBezTo>
                        <a:cubicBezTo>
                          <a:pt x="19248" y="9964"/>
                          <a:pt x="19248" y="9964"/>
                          <a:pt x="19248" y="9964"/>
                        </a:cubicBezTo>
                        <a:cubicBezTo>
                          <a:pt x="17077" y="6107"/>
                          <a:pt x="17077" y="6107"/>
                          <a:pt x="17077" y="6107"/>
                        </a:cubicBezTo>
                        <a:cubicBezTo>
                          <a:pt x="17077" y="6107"/>
                          <a:pt x="17077" y="6107"/>
                          <a:pt x="17077" y="6107"/>
                        </a:cubicBezTo>
                        <a:cubicBezTo>
                          <a:pt x="13857" y="386"/>
                          <a:pt x="13857" y="386"/>
                          <a:pt x="13857" y="386"/>
                        </a:cubicBezTo>
                        <a:cubicBezTo>
                          <a:pt x="13713" y="129"/>
                          <a:pt x="13532" y="0"/>
                          <a:pt x="1335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59" name="Shape 6048"/>
                  <p:cNvSpPr/>
                  <p:nvPr/>
                </p:nvSpPr>
                <p:spPr>
                  <a:xfrm>
                    <a:off x="9602" y="258535"/>
                    <a:ext cx="703957" cy="445791"/>
                  </a:xfrm>
                  <a:custGeom>
                    <a:avLst/>
                    <a:gdLst/>
                    <a:ahLst/>
                    <a:cxnLst>
                      <a:cxn ang="0">
                        <a:pos x="wd2" y="hd2"/>
                      </a:cxn>
                      <a:cxn ang="5400000">
                        <a:pos x="wd2" y="hd2"/>
                      </a:cxn>
                      <a:cxn ang="10800000">
                        <a:pos x="wd2" y="hd2"/>
                      </a:cxn>
                      <a:cxn ang="16200000">
                        <a:pos x="wd2" y="hd2"/>
                      </a:cxn>
                    </a:cxnLst>
                    <a:rect l="0" t="0" r="r" b="b"/>
                    <a:pathLst>
                      <a:path w="21600" h="21600" extrusionOk="0">
                        <a:moveTo>
                          <a:pt x="20021" y="6932"/>
                        </a:moveTo>
                        <a:cubicBezTo>
                          <a:pt x="19271" y="13865"/>
                          <a:pt x="15471" y="19106"/>
                          <a:pt x="10894" y="19106"/>
                        </a:cubicBezTo>
                        <a:cubicBezTo>
                          <a:pt x="5781" y="19106"/>
                          <a:pt x="1659" y="12596"/>
                          <a:pt x="1659" y="4523"/>
                        </a:cubicBezTo>
                        <a:cubicBezTo>
                          <a:pt x="1659" y="2959"/>
                          <a:pt x="1820" y="1437"/>
                          <a:pt x="2114" y="0"/>
                        </a:cubicBezTo>
                        <a:cubicBezTo>
                          <a:pt x="0" y="0"/>
                          <a:pt x="0" y="0"/>
                          <a:pt x="0" y="0"/>
                        </a:cubicBezTo>
                        <a:cubicBezTo>
                          <a:pt x="0" y="19148"/>
                          <a:pt x="0" y="19148"/>
                          <a:pt x="0" y="19148"/>
                        </a:cubicBezTo>
                        <a:cubicBezTo>
                          <a:pt x="0" y="20501"/>
                          <a:pt x="696" y="21600"/>
                          <a:pt x="1552" y="21600"/>
                        </a:cubicBezTo>
                        <a:cubicBezTo>
                          <a:pt x="4309" y="21600"/>
                          <a:pt x="4309" y="21600"/>
                          <a:pt x="4309" y="21600"/>
                        </a:cubicBezTo>
                        <a:cubicBezTo>
                          <a:pt x="6531" y="21600"/>
                          <a:pt x="6531" y="21600"/>
                          <a:pt x="6531" y="21600"/>
                        </a:cubicBezTo>
                        <a:cubicBezTo>
                          <a:pt x="6799" y="21600"/>
                          <a:pt x="6799" y="21600"/>
                          <a:pt x="6799"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501"/>
                          <a:pt x="21600" y="19148"/>
                        </a:cubicBezTo>
                        <a:cubicBezTo>
                          <a:pt x="21600" y="6932"/>
                          <a:pt x="21600" y="6932"/>
                          <a:pt x="21600" y="6932"/>
                        </a:cubicBezTo>
                        <a:lnTo>
                          <a:pt x="20021" y="693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0" name="Shape 6049"/>
                  <p:cNvSpPr/>
                  <p:nvPr/>
                </p:nvSpPr>
                <p:spPr>
                  <a:xfrm>
                    <a:off x="180152" y="163900"/>
                    <a:ext cx="533407" cy="411242"/>
                  </a:xfrm>
                  <a:custGeom>
                    <a:avLst/>
                    <a:gdLst/>
                    <a:ahLst/>
                    <a:cxnLst>
                      <a:cxn ang="0">
                        <a:pos x="wd2" y="hd2"/>
                      </a:cxn>
                      <a:cxn ang="5400000">
                        <a:pos x="wd2" y="hd2"/>
                      </a:cxn>
                      <a:cxn ang="10800000">
                        <a:pos x="wd2" y="hd2"/>
                      </a:cxn>
                      <a:cxn ang="16200000">
                        <a:pos x="wd2" y="hd2"/>
                      </a:cxn>
                    </a:cxnLst>
                    <a:rect l="0" t="0" r="r" b="b"/>
                    <a:pathLst>
                      <a:path w="21574" h="21531" extrusionOk="0">
                        <a:moveTo>
                          <a:pt x="12750" y="4944"/>
                        </a:moveTo>
                        <a:cubicBezTo>
                          <a:pt x="9009" y="103"/>
                          <a:pt x="9009" y="103"/>
                          <a:pt x="9009" y="103"/>
                        </a:cubicBezTo>
                        <a:cubicBezTo>
                          <a:pt x="8903" y="-34"/>
                          <a:pt x="8692" y="-34"/>
                          <a:pt x="8586" y="103"/>
                        </a:cubicBezTo>
                        <a:cubicBezTo>
                          <a:pt x="7562" y="1427"/>
                          <a:pt x="7562" y="1427"/>
                          <a:pt x="7562" y="1427"/>
                        </a:cubicBezTo>
                        <a:cubicBezTo>
                          <a:pt x="9362" y="3756"/>
                          <a:pt x="9362" y="3756"/>
                          <a:pt x="9362" y="3756"/>
                        </a:cubicBezTo>
                        <a:cubicBezTo>
                          <a:pt x="9574" y="4030"/>
                          <a:pt x="9574" y="4533"/>
                          <a:pt x="9362" y="4807"/>
                        </a:cubicBezTo>
                        <a:cubicBezTo>
                          <a:pt x="7527" y="7181"/>
                          <a:pt x="7527" y="7181"/>
                          <a:pt x="7527" y="7181"/>
                        </a:cubicBezTo>
                        <a:cubicBezTo>
                          <a:pt x="7421" y="7318"/>
                          <a:pt x="7280" y="7410"/>
                          <a:pt x="7139" y="7410"/>
                        </a:cubicBezTo>
                        <a:cubicBezTo>
                          <a:pt x="6962" y="7410"/>
                          <a:pt x="6821" y="7318"/>
                          <a:pt x="6715" y="7181"/>
                        </a:cubicBezTo>
                        <a:cubicBezTo>
                          <a:pt x="5833" y="5994"/>
                          <a:pt x="5833" y="5994"/>
                          <a:pt x="5833" y="5994"/>
                        </a:cubicBezTo>
                        <a:cubicBezTo>
                          <a:pt x="3468" y="9054"/>
                          <a:pt x="3468" y="9054"/>
                          <a:pt x="3468" y="9054"/>
                        </a:cubicBezTo>
                        <a:cubicBezTo>
                          <a:pt x="3433" y="9099"/>
                          <a:pt x="3433" y="9099"/>
                          <a:pt x="3433" y="9099"/>
                        </a:cubicBezTo>
                        <a:cubicBezTo>
                          <a:pt x="80" y="13437"/>
                          <a:pt x="80" y="13437"/>
                          <a:pt x="80" y="13437"/>
                        </a:cubicBezTo>
                        <a:cubicBezTo>
                          <a:pt x="-26" y="13574"/>
                          <a:pt x="-26" y="13803"/>
                          <a:pt x="80" y="13940"/>
                        </a:cubicBezTo>
                        <a:cubicBezTo>
                          <a:pt x="962" y="15036"/>
                          <a:pt x="962" y="15036"/>
                          <a:pt x="962" y="15036"/>
                        </a:cubicBezTo>
                        <a:cubicBezTo>
                          <a:pt x="1068" y="15173"/>
                          <a:pt x="1209" y="15173"/>
                          <a:pt x="1315" y="15036"/>
                        </a:cubicBezTo>
                        <a:cubicBezTo>
                          <a:pt x="2268" y="13803"/>
                          <a:pt x="2268" y="13803"/>
                          <a:pt x="2268" y="13803"/>
                        </a:cubicBezTo>
                        <a:cubicBezTo>
                          <a:pt x="2656" y="14305"/>
                          <a:pt x="2656" y="14305"/>
                          <a:pt x="2656" y="14305"/>
                        </a:cubicBezTo>
                        <a:cubicBezTo>
                          <a:pt x="1703" y="15538"/>
                          <a:pt x="1703" y="15538"/>
                          <a:pt x="1703" y="15538"/>
                        </a:cubicBezTo>
                        <a:cubicBezTo>
                          <a:pt x="1598" y="15675"/>
                          <a:pt x="1598" y="15903"/>
                          <a:pt x="1703" y="16040"/>
                        </a:cubicBezTo>
                        <a:cubicBezTo>
                          <a:pt x="2586" y="17182"/>
                          <a:pt x="2586" y="17182"/>
                          <a:pt x="2586" y="17182"/>
                        </a:cubicBezTo>
                        <a:cubicBezTo>
                          <a:pt x="2692" y="17319"/>
                          <a:pt x="2868" y="17319"/>
                          <a:pt x="2974" y="17182"/>
                        </a:cubicBezTo>
                        <a:cubicBezTo>
                          <a:pt x="3927" y="15949"/>
                          <a:pt x="3927" y="15949"/>
                          <a:pt x="3927" y="15949"/>
                        </a:cubicBezTo>
                        <a:cubicBezTo>
                          <a:pt x="4315" y="16451"/>
                          <a:pt x="4315" y="16451"/>
                          <a:pt x="4315" y="16451"/>
                        </a:cubicBezTo>
                        <a:cubicBezTo>
                          <a:pt x="3362" y="17684"/>
                          <a:pt x="3362" y="17684"/>
                          <a:pt x="3362" y="17684"/>
                        </a:cubicBezTo>
                        <a:cubicBezTo>
                          <a:pt x="3256" y="17821"/>
                          <a:pt x="3256" y="18050"/>
                          <a:pt x="3362" y="18187"/>
                        </a:cubicBezTo>
                        <a:cubicBezTo>
                          <a:pt x="4245" y="19328"/>
                          <a:pt x="4245" y="19328"/>
                          <a:pt x="4245" y="19328"/>
                        </a:cubicBezTo>
                        <a:cubicBezTo>
                          <a:pt x="4350" y="19465"/>
                          <a:pt x="4527" y="19465"/>
                          <a:pt x="4598" y="19328"/>
                        </a:cubicBezTo>
                        <a:cubicBezTo>
                          <a:pt x="5586" y="18095"/>
                          <a:pt x="5586" y="18095"/>
                          <a:pt x="5586" y="18095"/>
                        </a:cubicBezTo>
                        <a:cubicBezTo>
                          <a:pt x="5974" y="18598"/>
                          <a:pt x="5974" y="18598"/>
                          <a:pt x="5974" y="18598"/>
                        </a:cubicBezTo>
                        <a:cubicBezTo>
                          <a:pt x="4986" y="19831"/>
                          <a:pt x="4986" y="19831"/>
                          <a:pt x="4986" y="19831"/>
                        </a:cubicBezTo>
                        <a:cubicBezTo>
                          <a:pt x="4915" y="19968"/>
                          <a:pt x="4915" y="20150"/>
                          <a:pt x="4986" y="20287"/>
                        </a:cubicBezTo>
                        <a:cubicBezTo>
                          <a:pt x="5868" y="21429"/>
                          <a:pt x="5868" y="21429"/>
                          <a:pt x="5868" y="21429"/>
                        </a:cubicBezTo>
                        <a:cubicBezTo>
                          <a:pt x="5974" y="21566"/>
                          <a:pt x="6150" y="21566"/>
                          <a:pt x="6256" y="21429"/>
                        </a:cubicBezTo>
                        <a:cubicBezTo>
                          <a:pt x="7209" y="20196"/>
                          <a:pt x="7209" y="20196"/>
                          <a:pt x="7209" y="20196"/>
                        </a:cubicBezTo>
                        <a:cubicBezTo>
                          <a:pt x="7245" y="20242"/>
                          <a:pt x="7245" y="20242"/>
                          <a:pt x="7245" y="20242"/>
                        </a:cubicBezTo>
                        <a:cubicBezTo>
                          <a:pt x="13739" y="11885"/>
                          <a:pt x="13739" y="11885"/>
                          <a:pt x="13739" y="11885"/>
                        </a:cubicBezTo>
                        <a:cubicBezTo>
                          <a:pt x="21574" y="11885"/>
                          <a:pt x="21574" y="11885"/>
                          <a:pt x="21574" y="11885"/>
                        </a:cubicBezTo>
                        <a:cubicBezTo>
                          <a:pt x="21574" y="4944"/>
                          <a:pt x="21574" y="4944"/>
                          <a:pt x="21574" y="4944"/>
                        </a:cubicBezTo>
                        <a:lnTo>
                          <a:pt x="12750" y="49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1" name="Shape 6050"/>
                  <p:cNvSpPr/>
                  <p:nvPr/>
                </p:nvSpPr>
                <p:spPr>
                  <a:xfrm>
                    <a:off x="404793" y="321322"/>
                    <a:ext cx="138502" cy="138503"/>
                  </a:xfrm>
                  <a:custGeom>
                    <a:avLst/>
                    <a:gdLst/>
                    <a:ahLst/>
                    <a:cxnLst>
                      <a:cxn ang="0">
                        <a:pos x="wd2" y="hd2"/>
                      </a:cxn>
                      <a:cxn ang="5400000">
                        <a:pos x="wd2" y="hd2"/>
                      </a:cxn>
                      <a:cxn ang="10800000">
                        <a:pos x="wd2" y="hd2"/>
                      </a:cxn>
                      <a:cxn ang="16200000">
                        <a:pos x="wd2" y="hd2"/>
                      </a:cxn>
                    </a:cxnLst>
                    <a:rect l="0" t="0" r="r" b="b"/>
                    <a:pathLst>
                      <a:path w="21600" h="21600" extrusionOk="0">
                        <a:moveTo>
                          <a:pt x="6113" y="1630"/>
                        </a:moveTo>
                        <a:cubicBezTo>
                          <a:pt x="6385" y="1630"/>
                          <a:pt x="6657" y="1766"/>
                          <a:pt x="6792" y="1902"/>
                        </a:cubicBezTo>
                        <a:cubicBezTo>
                          <a:pt x="19698" y="14808"/>
                          <a:pt x="19698" y="14808"/>
                          <a:pt x="19698" y="14808"/>
                        </a:cubicBezTo>
                        <a:cubicBezTo>
                          <a:pt x="20106" y="15215"/>
                          <a:pt x="20106" y="15894"/>
                          <a:pt x="19698" y="16302"/>
                        </a:cubicBezTo>
                        <a:cubicBezTo>
                          <a:pt x="16302" y="19562"/>
                          <a:pt x="16302" y="19562"/>
                          <a:pt x="16302" y="19562"/>
                        </a:cubicBezTo>
                        <a:cubicBezTo>
                          <a:pt x="16030" y="19834"/>
                          <a:pt x="15758" y="19970"/>
                          <a:pt x="15623" y="19970"/>
                        </a:cubicBezTo>
                        <a:cubicBezTo>
                          <a:pt x="15351" y="19970"/>
                          <a:pt x="15079" y="19834"/>
                          <a:pt x="14808" y="19562"/>
                        </a:cubicBezTo>
                        <a:cubicBezTo>
                          <a:pt x="1902" y="6792"/>
                          <a:pt x="1902" y="6792"/>
                          <a:pt x="1902" y="6792"/>
                        </a:cubicBezTo>
                        <a:cubicBezTo>
                          <a:pt x="1630" y="6385"/>
                          <a:pt x="1630" y="5706"/>
                          <a:pt x="1902" y="5298"/>
                        </a:cubicBezTo>
                        <a:cubicBezTo>
                          <a:pt x="5298" y="1902"/>
                          <a:pt x="5298" y="1902"/>
                          <a:pt x="5298" y="1902"/>
                        </a:cubicBezTo>
                        <a:cubicBezTo>
                          <a:pt x="5570" y="1766"/>
                          <a:pt x="5842" y="1630"/>
                          <a:pt x="6113" y="1630"/>
                        </a:cubicBezTo>
                        <a:moveTo>
                          <a:pt x="6113" y="0"/>
                        </a:moveTo>
                        <a:cubicBezTo>
                          <a:pt x="6113" y="0"/>
                          <a:pt x="6113" y="0"/>
                          <a:pt x="6113" y="0"/>
                        </a:cubicBezTo>
                        <a:cubicBezTo>
                          <a:pt x="5298" y="0"/>
                          <a:pt x="4755" y="272"/>
                          <a:pt x="4211" y="815"/>
                        </a:cubicBezTo>
                        <a:cubicBezTo>
                          <a:pt x="815" y="4211"/>
                          <a:pt x="815" y="4211"/>
                          <a:pt x="815" y="4211"/>
                        </a:cubicBezTo>
                        <a:cubicBezTo>
                          <a:pt x="272" y="4619"/>
                          <a:pt x="0" y="5298"/>
                          <a:pt x="0" y="5977"/>
                        </a:cubicBezTo>
                        <a:cubicBezTo>
                          <a:pt x="0" y="6792"/>
                          <a:pt x="272" y="7472"/>
                          <a:pt x="815" y="7879"/>
                        </a:cubicBezTo>
                        <a:cubicBezTo>
                          <a:pt x="13721" y="20785"/>
                          <a:pt x="13721" y="20785"/>
                          <a:pt x="13721" y="20785"/>
                        </a:cubicBezTo>
                        <a:cubicBezTo>
                          <a:pt x="14128" y="21328"/>
                          <a:pt x="14808" y="21600"/>
                          <a:pt x="15623" y="21600"/>
                        </a:cubicBezTo>
                        <a:cubicBezTo>
                          <a:pt x="16302" y="21600"/>
                          <a:pt x="16981" y="21328"/>
                          <a:pt x="17389" y="20785"/>
                        </a:cubicBezTo>
                        <a:cubicBezTo>
                          <a:pt x="20785" y="17389"/>
                          <a:pt x="20785" y="17389"/>
                          <a:pt x="20785" y="17389"/>
                        </a:cubicBezTo>
                        <a:cubicBezTo>
                          <a:pt x="21328" y="16845"/>
                          <a:pt x="21600" y="16166"/>
                          <a:pt x="21600" y="15487"/>
                        </a:cubicBezTo>
                        <a:cubicBezTo>
                          <a:pt x="21600" y="14808"/>
                          <a:pt x="21328" y="14128"/>
                          <a:pt x="20785" y="13585"/>
                        </a:cubicBezTo>
                        <a:cubicBezTo>
                          <a:pt x="8015" y="815"/>
                          <a:pt x="8015" y="815"/>
                          <a:pt x="8015" y="815"/>
                        </a:cubicBezTo>
                        <a:cubicBezTo>
                          <a:pt x="7472" y="272"/>
                          <a:pt x="6792" y="0"/>
                          <a:pt x="6113"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2" name="Shape 6051"/>
                  <p:cNvSpPr/>
                  <p:nvPr/>
                </p:nvSpPr>
                <p:spPr>
                  <a:xfrm>
                    <a:off x="364216" y="362319"/>
                    <a:ext cx="138401" cy="13776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765"/>
                          <a:pt x="19234" y="14765"/>
                          <a:pt x="19234" y="14765"/>
                        </a:cubicBezTo>
                        <a:cubicBezTo>
                          <a:pt x="19634" y="15175"/>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900" y="0"/>
                          <a:pt x="5900" y="0"/>
                          <a:pt x="5900" y="0"/>
                        </a:cubicBez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3" name="Shape 6052"/>
                  <p:cNvSpPr/>
                  <p:nvPr/>
                </p:nvSpPr>
                <p:spPr>
                  <a:xfrm>
                    <a:off x="323437" y="402207"/>
                    <a:ext cx="138706" cy="138872"/>
                  </a:xfrm>
                  <a:custGeom>
                    <a:avLst/>
                    <a:gdLst/>
                    <a:ahLst/>
                    <a:cxnLst>
                      <a:cxn ang="0">
                        <a:pos x="wd2" y="hd2"/>
                      </a:cxn>
                      <a:cxn ang="5400000">
                        <a:pos x="wd2" y="hd2"/>
                      </a:cxn>
                      <a:cxn ang="10800000">
                        <a:pos x="wd2" y="hd2"/>
                      </a:cxn>
                      <a:cxn ang="16200000">
                        <a:pos x="wd2" y="hd2"/>
                      </a:cxn>
                    </a:cxnLst>
                    <a:rect l="0" t="0" r="r" b="b"/>
                    <a:pathLst>
                      <a:path w="21070" h="21600" extrusionOk="0">
                        <a:moveTo>
                          <a:pt x="5963" y="1630"/>
                        </a:moveTo>
                        <a:cubicBezTo>
                          <a:pt x="6228" y="1630"/>
                          <a:pt x="6361" y="1766"/>
                          <a:pt x="6626" y="1902"/>
                        </a:cubicBezTo>
                        <a:cubicBezTo>
                          <a:pt x="19215" y="14808"/>
                          <a:pt x="19215" y="14808"/>
                          <a:pt x="19215" y="14808"/>
                        </a:cubicBezTo>
                        <a:cubicBezTo>
                          <a:pt x="19612" y="15215"/>
                          <a:pt x="19612" y="15894"/>
                          <a:pt x="19215" y="16302"/>
                        </a:cubicBezTo>
                        <a:cubicBezTo>
                          <a:pt x="15902" y="19698"/>
                          <a:pt x="15902" y="19698"/>
                          <a:pt x="15902" y="19698"/>
                        </a:cubicBezTo>
                        <a:cubicBezTo>
                          <a:pt x="15637" y="19834"/>
                          <a:pt x="15372" y="19970"/>
                          <a:pt x="15107" y="19970"/>
                        </a:cubicBezTo>
                        <a:cubicBezTo>
                          <a:pt x="14842" y="19970"/>
                          <a:pt x="14709" y="19834"/>
                          <a:pt x="14444" y="19698"/>
                        </a:cubicBezTo>
                        <a:cubicBezTo>
                          <a:pt x="1855" y="6792"/>
                          <a:pt x="1855" y="6792"/>
                          <a:pt x="1855" y="6792"/>
                        </a:cubicBezTo>
                        <a:cubicBezTo>
                          <a:pt x="1458" y="6385"/>
                          <a:pt x="1458" y="5706"/>
                          <a:pt x="1855" y="5298"/>
                        </a:cubicBezTo>
                        <a:cubicBezTo>
                          <a:pt x="5168" y="1902"/>
                          <a:pt x="5168" y="1902"/>
                          <a:pt x="5168" y="1902"/>
                        </a:cubicBezTo>
                        <a:cubicBezTo>
                          <a:pt x="5433" y="1766"/>
                          <a:pt x="5698" y="1630"/>
                          <a:pt x="5963" y="1630"/>
                        </a:cubicBezTo>
                        <a:moveTo>
                          <a:pt x="5963" y="0"/>
                        </a:moveTo>
                        <a:cubicBezTo>
                          <a:pt x="5168" y="0"/>
                          <a:pt x="4506" y="272"/>
                          <a:pt x="4108" y="815"/>
                        </a:cubicBezTo>
                        <a:cubicBezTo>
                          <a:pt x="795" y="4211"/>
                          <a:pt x="795" y="4211"/>
                          <a:pt x="795" y="4211"/>
                        </a:cubicBezTo>
                        <a:cubicBezTo>
                          <a:pt x="-265" y="5162"/>
                          <a:pt x="-265" y="6928"/>
                          <a:pt x="795" y="7879"/>
                        </a:cubicBezTo>
                        <a:cubicBezTo>
                          <a:pt x="13384" y="20785"/>
                          <a:pt x="13384" y="20785"/>
                          <a:pt x="13384" y="20785"/>
                        </a:cubicBezTo>
                        <a:cubicBezTo>
                          <a:pt x="13782" y="21328"/>
                          <a:pt x="14444" y="21600"/>
                          <a:pt x="15107" y="21600"/>
                        </a:cubicBezTo>
                        <a:cubicBezTo>
                          <a:pt x="15902" y="21600"/>
                          <a:pt x="16564" y="21328"/>
                          <a:pt x="16962" y="20785"/>
                        </a:cubicBezTo>
                        <a:cubicBezTo>
                          <a:pt x="20275" y="17389"/>
                          <a:pt x="20275" y="17389"/>
                          <a:pt x="20275" y="17389"/>
                        </a:cubicBezTo>
                        <a:cubicBezTo>
                          <a:pt x="21335" y="16438"/>
                          <a:pt x="21335" y="14672"/>
                          <a:pt x="20275" y="13721"/>
                        </a:cubicBezTo>
                        <a:cubicBezTo>
                          <a:pt x="7686" y="815"/>
                          <a:pt x="7686" y="815"/>
                          <a:pt x="7686" y="815"/>
                        </a:cubicBezTo>
                        <a:cubicBezTo>
                          <a:pt x="7288" y="272"/>
                          <a:pt x="6626" y="0"/>
                          <a:pt x="5963"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4" name="Shape 6053"/>
                  <p:cNvSpPr/>
                  <p:nvPr/>
                </p:nvSpPr>
                <p:spPr>
                  <a:xfrm>
                    <a:off x="283328" y="443204"/>
                    <a:ext cx="138039" cy="13813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901"/>
                          <a:pt x="19234" y="14901"/>
                          <a:pt x="19234" y="14901"/>
                        </a:cubicBezTo>
                        <a:cubicBezTo>
                          <a:pt x="19634" y="15311"/>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5" name="Shape 6054"/>
                  <p:cNvSpPr/>
                  <p:nvPr/>
                </p:nvSpPr>
                <p:spPr>
                  <a:xfrm>
                    <a:off x="169894" y="153644"/>
                    <a:ext cx="554006" cy="431755"/>
                  </a:xfrm>
                  <a:custGeom>
                    <a:avLst/>
                    <a:gdLst/>
                    <a:ahLst/>
                    <a:cxnLst>
                      <a:cxn ang="0">
                        <a:pos x="wd2" y="hd2"/>
                      </a:cxn>
                      <a:cxn ang="5400000">
                        <a:pos x="wd2" y="hd2"/>
                      </a:cxn>
                      <a:cxn ang="10800000">
                        <a:pos x="wd2" y="hd2"/>
                      </a:cxn>
                      <a:cxn ang="16200000">
                        <a:pos x="wd2" y="hd2"/>
                      </a:cxn>
                    </a:cxnLst>
                    <a:rect l="0" t="0" r="r" b="b"/>
                    <a:pathLst>
                      <a:path w="21600" h="21600" extrusionOk="0">
                        <a:moveTo>
                          <a:pt x="21192" y="4713"/>
                        </a:moveTo>
                        <a:cubicBezTo>
                          <a:pt x="12858" y="4713"/>
                          <a:pt x="12858" y="4713"/>
                          <a:pt x="12858" y="4713"/>
                        </a:cubicBezTo>
                        <a:cubicBezTo>
                          <a:pt x="9354" y="262"/>
                          <a:pt x="9354" y="262"/>
                          <a:pt x="9354" y="262"/>
                        </a:cubicBezTo>
                        <a:cubicBezTo>
                          <a:pt x="9252" y="87"/>
                          <a:pt x="9048" y="0"/>
                          <a:pt x="8878" y="0"/>
                        </a:cubicBezTo>
                        <a:cubicBezTo>
                          <a:pt x="8674" y="0"/>
                          <a:pt x="8504" y="87"/>
                          <a:pt x="8368" y="262"/>
                        </a:cubicBezTo>
                        <a:cubicBezTo>
                          <a:pt x="7381" y="1527"/>
                          <a:pt x="7381" y="1527"/>
                          <a:pt x="7381" y="1527"/>
                        </a:cubicBezTo>
                        <a:cubicBezTo>
                          <a:pt x="7245" y="1702"/>
                          <a:pt x="7245" y="2051"/>
                          <a:pt x="7381" y="2269"/>
                        </a:cubicBezTo>
                        <a:cubicBezTo>
                          <a:pt x="9116" y="4451"/>
                          <a:pt x="9116" y="4451"/>
                          <a:pt x="9116" y="4451"/>
                        </a:cubicBezTo>
                        <a:cubicBezTo>
                          <a:pt x="9150" y="4538"/>
                          <a:pt x="9184" y="4582"/>
                          <a:pt x="9184" y="4625"/>
                        </a:cubicBezTo>
                        <a:cubicBezTo>
                          <a:pt x="9184" y="4625"/>
                          <a:pt x="9150" y="4713"/>
                          <a:pt x="9116" y="4756"/>
                        </a:cubicBezTo>
                        <a:cubicBezTo>
                          <a:pt x="7381" y="6982"/>
                          <a:pt x="7381" y="6982"/>
                          <a:pt x="7381" y="6982"/>
                        </a:cubicBezTo>
                        <a:cubicBezTo>
                          <a:pt x="7347" y="7025"/>
                          <a:pt x="7313" y="7069"/>
                          <a:pt x="7279" y="7069"/>
                        </a:cubicBezTo>
                        <a:cubicBezTo>
                          <a:pt x="7211" y="7069"/>
                          <a:pt x="7177" y="7025"/>
                          <a:pt x="7143" y="6982"/>
                        </a:cubicBezTo>
                        <a:cubicBezTo>
                          <a:pt x="6293" y="5891"/>
                          <a:pt x="6293" y="5891"/>
                          <a:pt x="6293" y="5891"/>
                        </a:cubicBezTo>
                        <a:cubicBezTo>
                          <a:pt x="6225" y="5804"/>
                          <a:pt x="6123" y="5716"/>
                          <a:pt x="6021" y="5716"/>
                        </a:cubicBezTo>
                        <a:cubicBezTo>
                          <a:pt x="5885" y="5716"/>
                          <a:pt x="5783" y="5804"/>
                          <a:pt x="5715" y="5891"/>
                        </a:cubicBezTo>
                        <a:cubicBezTo>
                          <a:pt x="3470" y="8771"/>
                          <a:pt x="3470" y="8771"/>
                          <a:pt x="3470" y="8771"/>
                        </a:cubicBezTo>
                        <a:cubicBezTo>
                          <a:pt x="3436" y="8815"/>
                          <a:pt x="3436" y="8815"/>
                          <a:pt x="3402" y="8858"/>
                        </a:cubicBezTo>
                        <a:cubicBezTo>
                          <a:pt x="170" y="12960"/>
                          <a:pt x="170" y="12960"/>
                          <a:pt x="170" y="12960"/>
                        </a:cubicBezTo>
                        <a:cubicBezTo>
                          <a:pt x="68" y="13135"/>
                          <a:pt x="0" y="13353"/>
                          <a:pt x="0" y="13571"/>
                        </a:cubicBezTo>
                        <a:cubicBezTo>
                          <a:pt x="0" y="13833"/>
                          <a:pt x="68" y="14007"/>
                          <a:pt x="170" y="14182"/>
                        </a:cubicBezTo>
                        <a:cubicBezTo>
                          <a:pt x="1020" y="15273"/>
                          <a:pt x="1020" y="15273"/>
                          <a:pt x="1020" y="15273"/>
                        </a:cubicBezTo>
                        <a:cubicBezTo>
                          <a:pt x="1157" y="15447"/>
                          <a:pt x="1327" y="15535"/>
                          <a:pt x="1497" y="15535"/>
                        </a:cubicBezTo>
                        <a:cubicBezTo>
                          <a:pt x="1531" y="15535"/>
                          <a:pt x="1565" y="15535"/>
                          <a:pt x="1565" y="15535"/>
                        </a:cubicBezTo>
                        <a:cubicBezTo>
                          <a:pt x="1565" y="15753"/>
                          <a:pt x="1633" y="16015"/>
                          <a:pt x="1769" y="16233"/>
                        </a:cubicBezTo>
                        <a:cubicBezTo>
                          <a:pt x="2619" y="17324"/>
                          <a:pt x="2619" y="17324"/>
                          <a:pt x="2619" y="17324"/>
                        </a:cubicBezTo>
                        <a:cubicBezTo>
                          <a:pt x="2721" y="17455"/>
                          <a:pt x="2891" y="17542"/>
                          <a:pt x="3095" y="17542"/>
                        </a:cubicBezTo>
                        <a:cubicBezTo>
                          <a:pt x="3095" y="17542"/>
                          <a:pt x="3129" y="17542"/>
                          <a:pt x="3163" y="17542"/>
                        </a:cubicBezTo>
                        <a:cubicBezTo>
                          <a:pt x="3129" y="17804"/>
                          <a:pt x="3197" y="18065"/>
                          <a:pt x="3334" y="18240"/>
                        </a:cubicBezTo>
                        <a:cubicBezTo>
                          <a:pt x="4184" y="19331"/>
                          <a:pt x="4184" y="19331"/>
                          <a:pt x="4184" y="19331"/>
                        </a:cubicBezTo>
                        <a:cubicBezTo>
                          <a:pt x="4320" y="19505"/>
                          <a:pt x="4490" y="19593"/>
                          <a:pt x="4660" y="19593"/>
                        </a:cubicBezTo>
                        <a:cubicBezTo>
                          <a:pt x="4694" y="19593"/>
                          <a:pt x="4728" y="19593"/>
                          <a:pt x="4728" y="19593"/>
                        </a:cubicBezTo>
                        <a:cubicBezTo>
                          <a:pt x="4728" y="19593"/>
                          <a:pt x="4728" y="19636"/>
                          <a:pt x="4728" y="19680"/>
                        </a:cubicBezTo>
                        <a:cubicBezTo>
                          <a:pt x="4728" y="19898"/>
                          <a:pt x="4796" y="20116"/>
                          <a:pt x="4932" y="20291"/>
                        </a:cubicBezTo>
                        <a:cubicBezTo>
                          <a:pt x="5783" y="21382"/>
                          <a:pt x="5783" y="21382"/>
                          <a:pt x="5783" y="21382"/>
                        </a:cubicBezTo>
                        <a:cubicBezTo>
                          <a:pt x="5919" y="21513"/>
                          <a:pt x="6055" y="21600"/>
                          <a:pt x="6259" y="21600"/>
                        </a:cubicBezTo>
                        <a:cubicBezTo>
                          <a:pt x="6429" y="21600"/>
                          <a:pt x="6599" y="21513"/>
                          <a:pt x="6735" y="21382"/>
                        </a:cubicBezTo>
                        <a:cubicBezTo>
                          <a:pt x="7517" y="20335"/>
                          <a:pt x="7517" y="20335"/>
                          <a:pt x="7517" y="20335"/>
                        </a:cubicBezTo>
                        <a:cubicBezTo>
                          <a:pt x="7586" y="20291"/>
                          <a:pt x="7620" y="20247"/>
                          <a:pt x="7654" y="20204"/>
                        </a:cubicBezTo>
                        <a:cubicBezTo>
                          <a:pt x="13810" y="12393"/>
                          <a:pt x="13810" y="12393"/>
                          <a:pt x="13810" y="12393"/>
                        </a:cubicBezTo>
                        <a:cubicBezTo>
                          <a:pt x="21192" y="12393"/>
                          <a:pt x="21192" y="12393"/>
                          <a:pt x="21192" y="12393"/>
                        </a:cubicBezTo>
                        <a:cubicBezTo>
                          <a:pt x="21396" y="12393"/>
                          <a:pt x="21600" y="12175"/>
                          <a:pt x="21600" y="11869"/>
                        </a:cubicBezTo>
                        <a:cubicBezTo>
                          <a:pt x="21600" y="5236"/>
                          <a:pt x="21600" y="5236"/>
                          <a:pt x="21600" y="5236"/>
                        </a:cubicBezTo>
                        <a:cubicBezTo>
                          <a:pt x="21600" y="4931"/>
                          <a:pt x="21396" y="4713"/>
                          <a:pt x="21192" y="4713"/>
                        </a:cubicBezTo>
                        <a:close/>
                        <a:moveTo>
                          <a:pt x="21192" y="11869"/>
                        </a:moveTo>
                        <a:cubicBezTo>
                          <a:pt x="13640" y="11869"/>
                          <a:pt x="13640" y="11869"/>
                          <a:pt x="13640" y="11869"/>
                        </a:cubicBezTo>
                        <a:cubicBezTo>
                          <a:pt x="7381" y="19855"/>
                          <a:pt x="7381" y="19855"/>
                          <a:pt x="7381" y="19855"/>
                        </a:cubicBezTo>
                        <a:cubicBezTo>
                          <a:pt x="7347" y="19811"/>
                          <a:pt x="7347" y="19811"/>
                          <a:pt x="7347" y="19811"/>
                        </a:cubicBezTo>
                        <a:cubicBezTo>
                          <a:pt x="6429" y="20989"/>
                          <a:pt x="6429" y="20989"/>
                          <a:pt x="6429" y="20989"/>
                        </a:cubicBezTo>
                        <a:cubicBezTo>
                          <a:pt x="6395" y="21076"/>
                          <a:pt x="6327" y="21076"/>
                          <a:pt x="6259" y="21076"/>
                        </a:cubicBezTo>
                        <a:cubicBezTo>
                          <a:pt x="6191" y="21076"/>
                          <a:pt x="6123" y="21076"/>
                          <a:pt x="6055" y="20989"/>
                        </a:cubicBezTo>
                        <a:cubicBezTo>
                          <a:pt x="5204" y="19898"/>
                          <a:pt x="5204" y="19898"/>
                          <a:pt x="5204" y="19898"/>
                        </a:cubicBezTo>
                        <a:cubicBezTo>
                          <a:pt x="5136" y="19767"/>
                          <a:pt x="5136" y="19593"/>
                          <a:pt x="5204" y="19462"/>
                        </a:cubicBezTo>
                        <a:cubicBezTo>
                          <a:pt x="6157" y="18284"/>
                          <a:pt x="6157" y="18284"/>
                          <a:pt x="6157" y="18284"/>
                        </a:cubicBezTo>
                        <a:cubicBezTo>
                          <a:pt x="5783" y="17804"/>
                          <a:pt x="5783" y="17804"/>
                          <a:pt x="5783" y="17804"/>
                        </a:cubicBezTo>
                        <a:cubicBezTo>
                          <a:pt x="4830" y="18982"/>
                          <a:pt x="4830" y="18982"/>
                          <a:pt x="4830" y="18982"/>
                        </a:cubicBezTo>
                        <a:cubicBezTo>
                          <a:pt x="4796" y="19025"/>
                          <a:pt x="4728" y="19069"/>
                          <a:pt x="4660" y="19069"/>
                        </a:cubicBezTo>
                        <a:cubicBezTo>
                          <a:pt x="4592" y="19069"/>
                          <a:pt x="4524" y="19025"/>
                          <a:pt x="4490" y="18982"/>
                        </a:cubicBezTo>
                        <a:cubicBezTo>
                          <a:pt x="3640" y="17891"/>
                          <a:pt x="3640" y="17891"/>
                          <a:pt x="3640" y="17891"/>
                        </a:cubicBezTo>
                        <a:cubicBezTo>
                          <a:pt x="3538" y="17760"/>
                          <a:pt x="3538" y="17542"/>
                          <a:pt x="3640" y="17411"/>
                        </a:cubicBezTo>
                        <a:cubicBezTo>
                          <a:pt x="4524" y="16276"/>
                          <a:pt x="4524" y="16276"/>
                          <a:pt x="4524" y="16276"/>
                        </a:cubicBezTo>
                        <a:cubicBezTo>
                          <a:pt x="4524" y="16276"/>
                          <a:pt x="4558" y="16233"/>
                          <a:pt x="4558" y="16233"/>
                        </a:cubicBezTo>
                        <a:cubicBezTo>
                          <a:pt x="4558" y="16233"/>
                          <a:pt x="4558" y="16233"/>
                          <a:pt x="4558" y="16233"/>
                        </a:cubicBezTo>
                        <a:cubicBezTo>
                          <a:pt x="4558" y="16233"/>
                          <a:pt x="4558" y="16233"/>
                          <a:pt x="4558" y="16233"/>
                        </a:cubicBezTo>
                        <a:cubicBezTo>
                          <a:pt x="4592" y="16189"/>
                          <a:pt x="4626" y="16102"/>
                          <a:pt x="4626" y="16015"/>
                        </a:cubicBezTo>
                        <a:cubicBezTo>
                          <a:pt x="4626" y="15840"/>
                          <a:pt x="4490" y="15665"/>
                          <a:pt x="4354" y="15665"/>
                        </a:cubicBezTo>
                        <a:cubicBezTo>
                          <a:pt x="4286" y="15665"/>
                          <a:pt x="4218" y="15709"/>
                          <a:pt x="4184" y="15753"/>
                        </a:cubicBezTo>
                        <a:cubicBezTo>
                          <a:pt x="4184" y="15753"/>
                          <a:pt x="4184" y="15753"/>
                          <a:pt x="4184" y="15753"/>
                        </a:cubicBezTo>
                        <a:cubicBezTo>
                          <a:pt x="4184" y="15753"/>
                          <a:pt x="4184" y="15753"/>
                          <a:pt x="4184" y="15753"/>
                        </a:cubicBezTo>
                        <a:cubicBezTo>
                          <a:pt x="4150" y="15796"/>
                          <a:pt x="4150" y="15796"/>
                          <a:pt x="4150" y="15796"/>
                        </a:cubicBezTo>
                        <a:cubicBezTo>
                          <a:pt x="3266" y="16931"/>
                          <a:pt x="3266" y="16931"/>
                          <a:pt x="3266" y="16931"/>
                        </a:cubicBezTo>
                        <a:cubicBezTo>
                          <a:pt x="3197" y="17018"/>
                          <a:pt x="3163" y="17018"/>
                          <a:pt x="3095" y="17018"/>
                        </a:cubicBezTo>
                        <a:cubicBezTo>
                          <a:pt x="3027" y="17018"/>
                          <a:pt x="2959" y="17018"/>
                          <a:pt x="2891" y="16931"/>
                        </a:cubicBezTo>
                        <a:cubicBezTo>
                          <a:pt x="2041" y="15840"/>
                          <a:pt x="2041" y="15840"/>
                          <a:pt x="2041" y="15840"/>
                        </a:cubicBezTo>
                        <a:cubicBezTo>
                          <a:pt x="1939" y="15709"/>
                          <a:pt x="1939" y="15491"/>
                          <a:pt x="2041" y="15360"/>
                        </a:cubicBezTo>
                        <a:cubicBezTo>
                          <a:pt x="2925" y="14225"/>
                          <a:pt x="2925" y="14225"/>
                          <a:pt x="2925" y="14225"/>
                        </a:cubicBezTo>
                        <a:cubicBezTo>
                          <a:pt x="2959" y="14225"/>
                          <a:pt x="2959" y="14225"/>
                          <a:pt x="2959" y="14225"/>
                        </a:cubicBezTo>
                        <a:cubicBezTo>
                          <a:pt x="2959" y="14182"/>
                          <a:pt x="2959" y="14182"/>
                          <a:pt x="2959" y="14182"/>
                        </a:cubicBezTo>
                        <a:cubicBezTo>
                          <a:pt x="2959" y="14182"/>
                          <a:pt x="2959" y="14182"/>
                          <a:pt x="2959" y="14182"/>
                        </a:cubicBezTo>
                        <a:cubicBezTo>
                          <a:pt x="2993" y="14138"/>
                          <a:pt x="3027" y="14051"/>
                          <a:pt x="3027" y="14007"/>
                        </a:cubicBezTo>
                        <a:cubicBezTo>
                          <a:pt x="3027" y="13789"/>
                          <a:pt x="2925" y="13658"/>
                          <a:pt x="2755" y="13658"/>
                        </a:cubicBezTo>
                        <a:cubicBezTo>
                          <a:pt x="2721" y="13658"/>
                          <a:pt x="2653" y="13658"/>
                          <a:pt x="2585" y="13702"/>
                        </a:cubicBezTo>
                        <a:cubicBezTo>
                          <a:pt x="2585" y="13702"/>
                          <a:pt x="2585" y="13702"/>
                          <a:pt x="2585" y="13702"/>
                        </a:cubicBezTo>
                        <a:cubicBezTo>
                          <a:pt x="2585" y="13745"/>
                          <a:pt x="2585" y="13745"/>
                          <a:pt x="2585" y="13745"/>
                        </a:cubicBezTo>
                        <a:cubicBezTo>
                          <a:pt x="2585" y="13745"/>
                          <a:pt x="2585" y="13745"/>
                          <a:pt x="2585" y="13745"/>
                        </a:cubicBezTo>
                        <a:cubicBezTo>
                          <a:pt x="1667" y="14880"/>
                          <a:pt x="1667" y="14880"/>
                          <a:pt x="1667" y="14880"/>
                        </a:cubicBezTo>
                        <a:cubicBezTo>
                          <a:pt x="1633" y="14967"/>
                          <a:pt x="1565" y="15011"/>
                          <a:pt x="1497" y="15011"/>
                        </a:cubicBezTo>
                        <a:cubicBezTo>
                          <a:pt x="1429" y="15011"/>
                          <a:pt x="1361" y="14967"/>
                          <a:pt x="1327" y="14880"/>
                        </a:cubicBezTo>
                        <a:cubicBezTo>
                          <a:pt x="476" y="13833"/>
                          <a:pt x="476" y="13833"/>
                          <a:pt x="476" y="13833"/>
                        </a:cubicBezTo>
                        <a:cubicBezTo>
                          <a:pt x="374" y="13702"/>
                          <a:pt x="374" y="13484"/>
                          <a:pt x="476" y="13353"/>
                        </a:cubicBezTo>
                        <a:cubicBezTo>
                          <a:pt x="3708" y="9207"/>
                          <a:pt x="3708" y="9207"/>
                          <a:pt x="3708" y="9207"/>
                        </a:cubicBezTo>
                        <a:cubicBezTo>
                          <a:pt x="3708" y="9207"/>
                          <a:pt x="3708" y="9207"/>
                          <a:pt x="3742" y="9164"/>
                        </a:cubicBezTo>
                        <a:cubicBezTo>
                          <a:pt x="6021" y="6240"/>
                          <a:pt x="6021" y="6240"/>
                          <a:pt x="6021" y="6240"/>
                        </a:cubicBezTo>
                        <a:cubicBezTo>
                          <a:pt x="6871" y="7375"/>
                          <a:pt x="6871" y="7375"/>
                          <a:pt x="6871" y="7375"/>
                        </a:cubicBezTo>
                        <a:cubicBezTo>
                          <a:pt x="6973" y="7505"/>
                          <a:pt x="7109" y="7593"/>
                          <a:pt x="7279" y="7593"/>
                        </a:cubicBezTo>
                        <a:cubicBezTo>
                          <a:pt x="7415" y="7593"/>
                          <a:pt x="7551" y="7505"/>
                          <a:pt x="7654" y="7375"/>
                        </a:cubicBezTo>
                        <a:cubicBezTo>
                          <a:pt x="9422" y="5105"/>
                          <a:pt x="9422" y="5105"/>
                          <a:pt x="9422" y="5105"/>
                        </a:cubicBezTo>
                        <a:cubicBezTo>
                          <a:pt x="9626" y="4844"/>
                          <a:pt x="9626" y="4364"/>
                          <a:pt x="9422" y="4102"/>
                        </a:cubicBezTo>
                        <a:cubicBezTo>
                          <a:pt x="7688" y="1876"/>
                          <a:pt x="7688" y="1876"/>
                          <a:pt x="7688" y="1876"/>
                        </a:cubicBezTo>
                        <a:cubicBezTo>
                          <a:pt x="8674" y="611"/>
                          <a:pt x="8674" y="611"/>
                          <a:pt x="8674" y="611"/>
                        </a:cubicBezTo>
                        <a:cubicBezTo>
                          <a:pt x="8708" y="567"/>
                          <a:pt x="8810" y="524"/>
                          <a:pt x="8878" y="524"/>
                        </a:cubicBezTo>
                        <a:cubicBezTo>
                          <a:pt x="8946" y="524"/>
                          <a:pt x="9014" y="567"/>
                          <a:pt x="9082" y="611"/>
                        </a:cubicBezTo>
                        <a:cubicBezTo>
                          <a:pt x="12688" y="5236"/>
                          <a:pt x="12688" y="5236"/>
                          <a:pt x="12688" y="5236"/>
                        </a:cubicBezTo>
                        <a:cubicBezTo>
                          <a:pt x="21192" y="5236"/>
                          <a:pt x="21192" y="5236"/>
                          <a:pt x="21192" y="5236"/>
                        </a:cubicBezTo>
                        <a:lnTo>
                          <a:pt x="21192" y="118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6" name="Shape 6055"/>
                  <p:cNvSpPr/>
                  <p:nvPr/>
                </p:nvSpPr>
                <p:spPr>
                  <a:xfrm>
                    <a:off x="415570" y="331579"/>
                    <a:ext cx="117468" cy="117251"/>
                  </a:xfrm>
                  <a:custGeom>
                    <a:avLst/>
                    <a:gdLst/>
                    <a:ahLst/>
                    <a:cxnLst>
                      <a:cxn ang="0">
                        <a:pos x="wd2" y="hd2"/>
                      </a:cxn>
                      <a:cxn ang="5400000">
                        <a:pos x="wd2" y="hd2"/>
                      </a:cxn>
                      <a:cxn ang="10800000">
                        <a:pos x="wd2" y="hd2"/>
                      </a:cxn>
                      <a:cxn ang="16200000">
                        <a:pos x="wd2" y="hd2"/>
                      </a:cxn>
                    </a:cxnLst>
                    <a:rect l="0" t="0" r="r" b="b"/>
                    <a:pathLst>
                      <a:path w="21401" h="21362" extrusionOk="0">
                        <a:moveTo>
                          <a:pt x="21045" y="15446"/>
                        </a:moveTo>
                        <a:cubicBezTo>
                          <a:pt x="21521" y="15922"/>
                          <a:pt x="21521" y="16716"/>
                          <a:pt x="21045" y="17193"/>
                        </a:cubicBezTo>
                        <a:cubicBezTo>
                          <a:pt x="17074" y="21005"/>
                          <a:pt x="17074" y="21005"/>
                          <a:pt x="17074" y="21005"/>
                        </a:cubicBezTo>
                        <a:cubicBezTo>
                          <a:pt x="16597" y="21481"/>
                          <a:pt x="15803" y="21481"/>
                          <a:pt x="15327" y="21005"/>
                        </a:cubicBezTo>
                        <a:cubicBezTo>
                          <a:pt x="239" y="6075"/>
                          <a:pt x="239" y="6075"/>
                          <a:pt x="239" y="6075"/>
                        </a:cubicBezTo>
                        <a:cubicBezTo>
                          <a:pt x="-79" y="5599"/>
                          <a:pt x="-79" y="4805"/>
                          <a:pt x="239" y="4328"/>
                        </a:cubicBezTo>
                        <a:cubicBezTo>
                          <a:pt x="4209" y="357"/>
                          <a:pt x="4209" y="357"/>
                          <a:pt x="4209" y="357"/>
                        </a:cubicBezTo>
                        <a:cubicBezTo>
                          <a:pt x="4686" y="-119"/>
                          <a:pt x="5480" y="-119"/>
                          <a:pt x="5956" y="357"/>
                        </a:cubicBezTo>
                        <a:lnTo>
                          <a:pt x="21045" y="1544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7" name="Shape 6056"/>
                  <p:cNvSpPr/>
                  <p:nvPr/>
                </p:nvSpPr>
                <p:spPr>
                  <a:xfrm>
                    <a:off x="374791" y="372575"/>
                    <a:ext cx="117251" cy="117251"/>
                  </a:xfrm>
                  <a:custGeom>
                    <a:avLst/>
                    <a:gdLst/>
                    <a:ahLst/>
                    <a:cxnLst>
                      <a:cxn ang="0">
                        <a:pos x="wd2" y="hd2"/>
                      </a:cxn>
                      <a:cxn ang="5400000">
                        <a:pos x="wd2" y="hd2"/>
                      </a:cxn>
                      <a:cxn ang="10800000">
                        <a:pos x="wd2" y="hd2"/>
                      </a:cxn>
                      <a:cxn ang="16200000">
                        <a:pos x="wd2" y="hd2"/>
                      </a:cxn>
                    </a:cxnLst>
                    <a:rect l="0" t="0" r="r" b="b"/>
                    <a:pathLst>
                      <a:path w="21362" h="21362" extrusionOk="0">
                        <a:moveTo>
                          <a:pt x="21005" y="15287"/>
                        </a:moveTo>
                        <a:cubicBezTo>
                          <a:pt x="21481" y="15763"/>
                          <a:pt x="21481" y="16557"/>
                          <a:pt x="21005" y="17034"/>
                        </a:cubicBezTo>
                        <a:cubicBezTo>
                          <a:pt x="17034" y="21005"/>
                          <a:pt x="17034" y="21005"/>
                          <a:pt x="17034" y="21005"/>
                        </a:cubicBezTo>
                        <a:cubicBezTo>
                          <a:pt x="16557" y="21481"/>
                          <a:pt x="15922" y="21481"/>
                          <a:pt x="15446" y="21005"/>
                        </a:cubicBezTo>
                        <a:cubicBezTo>
                          <a:pt x="357" y="5916"/>
                          <a:pt x="357" y="5916"/>
                          <a:pt x="357" y="5916"/>
                        </a:cubicBezTo>
                        <a:cubicBezTo>
                          <a:pt x="-119" y="5440"/>
                          <a:pt x="-119" y="4805"/>
                          <a:pt x="357" y="4328"/>
                        </a:cubicBezTo>
                        <a:cubicBezTo>
                          <a:pt x="4328" y="357"/>
                          <a:pt x="4328" y="357"/>
                          <a:pt x="4328" y="357"/>
                        </a:cubicBezTo>
                        <a:cubicBezTo>
                          <a:pt x="4805" y="-119"/>
                          <a:pt x="5599" y="-119"/>
                          <a:pt x="5916" y="357"/>
                        </a:cubicBezTo>
                        <a:lnTo>
                          <a:pt x="21005" y="1528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8" name="Shape 6057"/>
                  <p:cNvSpPr/>
                  <p:nvPr/>
                </p:nvSpPr>
                <p:spPr>
                  <a:xfrm>
                    <a:off x="333796" y="412465"/>
                    <a:ext cx="118356" cy="118356"/>
                  </a:xfrm>
                  <a:custGeom>
                    <a:avLst/>
                    <a:gdLst/>
                    <a:ahLst/>
                    <a:cxnLst>
                      <a:cxn ang="0">
                        <a:pos x="wd2" y="hd2"/>
                      </a:cxn>
                      <a:cxn ang="5400000">
                        <a:pos x="wd2" y="hd2"/>
                      </a:cxn>
                      <a:cxn ang="10800000">
                        <a:pos x="wd2" y="hd2"/>
                      </a:cxn>
                      <a:cxn ang="16200000">
                        <a:pos x="wd2" y="hd2"/>
                      </a:cxn>
                    </a:cxnLst>
                    <a:rect l="0" t="0" r="r" b="b"/>
                    <a:pathLst>
                      <a:path w="21364" h="21364" extrusionOk="0">
                        <a:moveTo>
                          <a:pt x="21009" y="15333"/>
                        </a:moveTo>
                        <a:cubicBezTo>
                          <a:pt x="21482" y="15806"/>
                          <a:pt x="21482" y="16594"/>
                          <a:pt x="21009" y="17067"/>
                        </a:cubicBezTo>
                        <a:cubicBezTo>
                          <a:pt x="17067" y="21009"/>
                          <a:pt x="17067" y="21009"/>
                          <a:pt x="17067" y="21009"/>
                        </a:cubicBezTo>
                        <a:cubicBezTo>
                          <a:pt x="16594" y="21482"/>
                          <a:pt x="15806" y="21482"/>
                          <a:pt x="15333" y="21009"/>
                        </a:cubicBezTo>
                        <a:cubicBezTo>
                          <a:pt x="355" y="6031"/>
                          <a:pt x="355" y="6031"/>
                          <a:pt x="355" y="6031"/>
                        </a:cubicBezTo>
                        <a:cubicBezTo>
                          <a:pt x="-118" y="5558"/>
                          <a:pt x="-118" y="4770"/>
                          <a:pt x="355" y="4297"/>
                        </a:cubicBezTo>
                        <a:cubicBezTo>
                          <a:pt x="4297" y="355"/>
                          <a:pt x="4297" y="355"/>
                          <a:pt x="4297" y="355"/>
                        </a:cubicBezTo>
                        <a:cubicBezTo>
                          <a:pt x="4770" y="-118"/>
                          <a:pt x="5558" y="-118"/>
                          <a:pt x="6031" y="355"/>
                        </a:cubicBezTo>
                        <a:lnTo>
                          <a:pt x="21009" y="1533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69" name="Shape 6058"/>
                  <p:cNvSpPr/>
                  <p:nvPr/>
                </p:nvSpPr>
                <p:spPr>
                  <a:xfrm>
                    <a:off x="293539" y="453462"/>
                    <a:ext cx="117616" cy="117616"/>
                  </a:xfrm>
                  <a:custGeom>
                    <a:avLst/>
                    <a:gdLst/>
                    <a:ahLst/>
                    <a:cxnLst>
                      <a:cxn ang="0">
                        <a:pos x="wd2" y="hd2"/>
                      </a:cxn>
                      <a:cxn ang="5400000">
                        <a:pos x="wd2" y="hd2"/>
                      </a:cxn>
                      <a:cxn ang="10800000">
                        <a:pos x="wd2" y="hd2"/>
                      </a:cxn>
                      <a:cxn ang="16200000">
                        <a:pos x="wd2" y="hd2"/>
                      </a:cxn>
                    </a:cxnLst>
                    <a:rect l="0" t="0" r="r" b="b"/>
                    <a:pathLst>
                      <a:path w="21362" h="21362" extrusionOk="0">
                        <a:moveTo>
                          <a:pt x="21005" y="15446"/>
                        </a:moveTo>
                        <a:cubicBezTo>
                          <a:pt x="21481" y="15922"/>
                          <a:pt x="21481" y="16557"/>
                          <a:pt x="21005" y="17034"/>
                        </a:cubicBezTo>
                        <a:cubicBezTo>
                          <a:pt x="17034" y="21005"/>
                          <a:pt x="17034" y="21005"/>
                          <a:pt x="17034" y="21005"/>
                        </a:cubicBezTo>
                        <a:cubicBezTo>
                          <a:pt x="16557" y="21481"/>
                          <a:pt x="15763" y="21481"/>
                          <a:pt x="15446" y="21005"/>
                        </a:cubicBezTo>
                        <a:cubicBezTo>
                          <a:pt x="357" y="5916"/>
                          <a:pt x="357" y="5916"/>
                          <a:pt x="357" y="5916"/>
                        </a:cubicBezTo>
                        <a:cubicBezTo>
                          <a:pt x="-119" y="5440"/>
                          <a:pt x="-119" y="4805"/>
                          <a:pt x="357" y="4328"/>
                        </a:cubicBezTo>
                        <a:cubicBezTo>
                          <a:pt x="4328" y="357"/>
                          <a:pt x="4328" y="357"/>
                          <a:pt x="4328" y="357"/>
                        </a:cubicBezTo>
                        <a:cubicBezTo>
                          <a:pt x="4805" y="-119"/>
                          <a:pt x="5440" y="-119"/>
                          <a:pt x="5916" y="357"/>
                        </a:cubicBezTo>
                        <a:lnTo>
                          <a:pt x="21005" y="1544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sp>
                <p:nvSpPr>
                  <p:cNvPr id="270" name="Shape 6059"/>
                  <p:cNvSpPr/>
                  <p:nvPr/>
                </p:nvSpPr>
                <p:spPr>
                  <a:xfrm>
                    <a:off x="9602" y="0"/>
                    <a:ext cx="703957" cy="391128"/>
                  </a:xfrm>
                  <a:custGeom>
                    <a:avLst/>
                    <a:gdLst/>
                    <a:ahLst/>
                    <a:cxnLst>
                      <a:cxn ang="0">
                        <a:pos x="wd2" y="hd2"/>
                      </a:cxn>
                      <a:cxn ang="5400000">
                        <a:pos x="wd2" y="hd2"/>
                      </a:cxn>
                      <a:cxn ang="10800000">
                        <a:pos x="wd2" y="hd2"/>
                      </a:cxn>
                      <a:cxn ang="16200000">
                        <a:pos x="wd2" y="hd2"/>
                      </a:cxn>
                    </a:cxnLst>
                    <a:rect l="0" t="0" r="r" b="b"/>
                    <a:pathLst>
                      <a:path w="21600" h="21600" extrusionOk="0">
                        <a:moveTo>
                          <a:pt x="2222" y="13693"/>
                        </a:moveTo>
                        <a:cubicBezTo>
                          <a:pt x="3506" y="7329"/>
                          <a:pt x="6906" y="2796"/>
                          <a:pt x="10894" y="2796"/>
                        </a:cubicBezTo>
                        <a:cubicBezTo>
                          <a:pt x="16006" y="2796"/>
                          <a:pt x="20128" y="10221"/>
                          <a:pt x="20128" y="19430"/>
                        </a:cubicBezTo>
                        <a:cubicBezTo>
                          <a:pt x="20128" y="20154"/>
                          <a:pt x="20101" y="20877"/>
                          <a:pt x="20048" y="21600"/>
                        </a:cubicBezTo>
                        <a:cubicBezTo>
                          <a:pt x="21600" y="21600"/>
                          <a:pt x="21600" y="21600"/>
                          <a:pt x="21600" y="21600"/>
                        </a:cubicBezTo>
                        <a:cubicBezTo>
                          <a:pt x="21600" y="19334"/>
                          <a:pt x="21600" y="19334"/>
                          <a:pt x="21600" y="19334"/>
                        </a:cubicBezTo>
                        <a:cubicBezTo>
                          <a:pt x="21600" y="12198"/>
                          <a:pt x="21600" y="12198"/>
                          <a:pt x="21600" y="12198"/>
                        </a:cubicBezTo>
                        <a:cubicBezTo>
                          <a:pt x="21600" y="7618"/>
                          <a:pt x="21600" y="7618"/>
                          <a:pt x="21600" y="7618"/>
                        </a:cubicBezTo>
                        <a:cubicBezTo>
                          <a:pt x="21600" y="2796"/>
                          <a:pt x="21600" y="2796"/>
                          <a:pt x="21600" y="2796"/>
                        </a:cubicBezTo>
                        <a:cubicBezTo>
                          <a:pt x="21600" y="1254"/>
                          <a:pt x="20904" y="0"/>
                          <a:pt x="20048" y="0"/>
                        </a:cubicBezTo>
                        <a:cubicBezTo>
                          <a:pt x="1552" y="0"/>
                          <a:pt x="1552" y="0"/>
                          <a:pt x="1552" y="0"/>
                        </a:cubicBezTo>
                        <a:cubicBezTo>
                          <a:pt x="696" y="0"/>
                          <a:pt x="0" y="1254"/>
                          <a:pt x="0" y="2796"/>
                        </a:cubicBezTo>
                        <a:cubicBezTo>
                          <a:pt x="0" y="13693"/>
                          <a:pt x="0" y="13693"/>
                          <a:pt x="0" y="13693"/>
                        </a:cubicBezTo>
                        <a:lnTo>
                          <a:pt x="2222" y="1369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800" dirty="0">
                      <a:solidFill>
                        <a:srgbClr val="000000"/>
                      </a:solidFill>
                      <a:ea typeface="Calibri"/>
                      <a:cs typeface="Calibri"/>
                      <a:sym typeface="Calibri"/>
                    </a:endParaRPr>
                  </a:p>
                </p:txBody>
              </p:sp>
            </p:grpSp>
          </p:grpSp>
        </p:grpSp>
        <p:sp>
          <p:nvSpPr>
            <p:cNvPr id="292" name="Rectangle 291"/>
            <p:cNvSpPr/>
            <p:nvPr/>
          </p:nvSpPr>
          <p:spPr>
            <a:xfrm>
              <a:off x="2898861" y="2211086"/>
              <a:ext cx="8247466" cy="2506953"/>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3200" dirty="0">
                <a:solidFill>
                  <a:srgbClr val="FFFFFF"/>
                </a:solidFill>
              </a:endParaRPr>
            </a:p>
          </p:txBody>
        </p:sp>
        <p:sp>
          <p:nvSpPr>
            <p:cNvPr id="293" name="TextBox 292"/>
            <p:cNvSpPr txBox="1"/>
            <p:nvPr/>
          </p:nvSpPr>
          <p:spPr>
            <a:xfrm>
              <a:off x="1547248" y="3183665"/>
              <a:ext cx="1291912" cy="646331"/>
            </a:xfrm>
            <a:prstGeom prst="rect">
              <a:avLst/>
            </a:prstGeom>
            <a:noFill/>
          </p:spPr>
          <p:txBody>
            <a:bodyPr wrap="square" rtlCol="0">
              <a:spAutoFit/>
            </a:bodyPr>
            <a:lstStyle/>
            <a:p>
              <a:pPr algn="r" defTabSz="609585" fontAlgn="base">
                <a:spcBef>
                  <a:spcPct val="0"/>
                </a:spcBef>
                <a:spcAft>
                  <a:spcPct val="0"/>
                </a:spcAft>
              </a:pPr>
              <a:r>
                <a:rPr lang="en-US" b="1" dirty="0">
                  <a:solidFill>
                    <a:srgbClr val="FAA634"/>
                  </a:solidFill>
                  <a:cs typeface="Arial"/>
                </a:rPr>
                <a:t>Platform</a:t>
              </a:r>
              <a:br>
                <a:rPr lang="en-US" b="1" dirty="0">
                  <a:solidFill>
                    <a:srgbClr val="FAA634"/>
                  </a:solidFill>
                  <a:cs typeface="Arial"/>
                </a:rPr>
              </a:br>
              <a:r>
                <a:rPr lang="en-US" b="1" dirty="0">
                  <a:solidFill>
                    <a:srgbClr val="FAA634"/>
                  </a:solidFill>
                  <a:cs typeface="Arial"/>
                </a:rPr>
                <a:t>Services</a:t>
              </a:r>
            </a:p>
          </p:txBody>
        </p:sp>
        <p:cxnSp>
          <p:nvCxnSpPr>
            <p:cNvPr id="294" name="Straight Connector 293"/>
            <p:cNvCxnSpPr/>
            <p:nvPr/>
          </p:nvCxnSpPr>
          <p:spPr>
            <a:xfrm flipH="1">
              <a:off x="4226102" y="2370112"/>
              <a:ext cx="12802"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7190141"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9445944"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grpSp>
          <p:nvGrpSpPr>
            <p:cNvPr id="298" name="Group 297"/>
            <p:cNvGrpSpPr/>
            <p:nvPr/>
          </p:nvGrpSpPr>
          <p:grpSpPr>
            <a:xfrm>
              <a:off x="3087860" y="2965166"/>
              <a:ext cx="1068400" cy="1466718"/>
              <a:chOff x="1570037" y="1710543"/>
              <a:chExt cx="935825" cy="1138775"/>
            </a:xfrm>
            <a:solidFill>
              <a:schemeClr val="bg1"/>
            </a:solidFill>
          </p:grpSpPr>
          <p:sp>
            <p:nvSpPr>
              <p:cNvPr id="322" name="TextBox 321"/>
              <p:cNvSpPr txBox="1"/>
              <p:nvPr/>
            </p:nvSpPr>
            <p:spPr>
              <a:xfrm>
                <a:off x="1587961" y="2586461"/>
                <a:ext cx="899977" cy="26285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Caching</a:t>
                </a:r>
              </a:p>
            </p:txBody>
          </p:sp>
          <p:sp>
            <p:nvSpPr>
              <p:cNvPr id="323" name="TextBox 322"/>
              <p:cNvSpPr txBox="1"/>
              <p:nvPr/>
            </p:nvSpPr>
            <p:spPr>
              <a:xfrm>
                <a:off x="1570037" y="1710543"/>
                <a:ext cx="935825" cy="26285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Relational</a:t>
                </a:r>
              </a:p>
            </p:txBody>
          </p:sp>
          <p:sp>
            <p:nvSpPr>
              <p:cNvPr id="324" name="TextBox 323"/>
              <p:cNvSpPr txBox="1"/>
              <p:nvPr/>
            </p:nvSpPr>
            <p:spPr>
              <a:xfrm>
                <a:off x="1678618" y="2154937"/>
                <a:ext cx="718663" cy="26285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NoSQL</a:t>
                </a:r>
              </a:p>
            </p:txBody>
          </p:sp>
        </p:grpSp>
        <p:grpSp>
          <p:nvGrpSpPr>
            <p:cNvPr id="299" name="Group 298"/>
            <p:cNvGrpSpPr/>
            <p:nvPr/>
          </p:nvGrpSpPr>
          <p:grpSpPr>
            <a:xfrm>
              <a:off x="4258281" y="2645424"/>
              <a:ext cx="1269404" cy="1995960"/>
              <a:chOff x="2505012" y="1470335"/>
              <a:chExt cx="1111887" cy="1648978"/>
            </a:xfrm>
            <a:solidFill>
              <a:schemeClr val="bg1"/>
            </a:solidFill>
          </p:grpSpPr>
          <p:sp>
            <p:nvSpPr>
              <p:cNvPr id="318" name="TextBox 317"/>
              <p:cNvSpPr txBox="1"/>
              <p:nvPr/>
            </p:nvSpPr>
            <p:spPr>
              <a:xfrm>
                <a:off x="2505012" y="1470335"/>
                <a:ext cx="1111887" cy="48311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Cluster computing</a:t>
                </a:r>
              </a:p>
            </p:txBody>
          </p:sp>
          <p:sp>
            <p:nvSpPr>
              <p:cNvPr id="319" name="TextBox 318"/>
              <p:cNvSpPr txBox="1"/>
              <p:nvPr/>
            </p:nvSpPr>
            <p:spPr>
              <a:xfrm>
                <a:off x="2592901" y="1936342"/>
                <a:ext cx="928634" cy="279699"/>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Real-time</a:t>
                </a:r>
              </a:p>
            </p:txBody>
          </p:sp>
          <p:sp>
            <p:nvSpPr>
              <p:cNvPr id="320" name="TextBox 319"/>
              <p:cNvSpPr txBox="1"/>
              <p:nvPr/>
            </p:nvSpPr>
            <p:spPr>
              <a:xfrm>
                <a:off x="2552788" y="2636196"/>
                <a:ext cx="1008862" cy="48311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Data workflows</a:t>
                </a:r>
              </a:p>
            </p:txBody>
          </p:sp>
          <p:sp>
            <p:nvSpPr>
              <p:cNvPr id="321" name="TextBox 320"/>
              <p:cNvSpPr txBox="1"/>
              <p:nvPr/>
            </p:nvSpPr>
            <p:spPr>
              <a:xfrm>
                <a:off x="2505065" y="2204938"/>
                <a:ext cx="1075633" cy="483116"/>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Data warehouse</a:t>
                </a:r>
              </a:p>
            </p:txBody>
          </p:sp>
        </p:grpSp>
        <p:grpSp>
          <p:nvGrpSpPr>
            <p:cNvPr id="300" name="Group 299"/>
            <p:cNvGrpSpPr/>
            <p:nvPr/>
          </p:nvGrpSpPr>
          <p:grpSpPr>
            <a:xfrm>
              <a:off x="5569140" y="2835188"/>
              <a:ext cx="1554290" cy="1814098"/>
              <a:chOff x="3599639" y="1630317"/>
              <a:chExt cx="1361422" cy="1515294"/>
            </a:xfrm>
            <a:solidFill>
              <a:schemeClr val="bg1"/>
            </a:solidFill>
          </p:grpSpPr>
          <p:sp>
            <p:nvSpPr>
              <p:cNvPr id="312" name="TextBox 311"/>
              <p:cNvSpPr txBox="1"/>
              <p:nvPr/>
            </p:nvSpPr>
            <p:spPr>
              <a:xfrm>
                <a:off x="3815883" y="1630317"/>
                <a:ext cx="928934"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Queuing</a:t>
                </a:r>
              </a:p>
            </p:txBody>
          </p:sp>
          <p:sp>
            <p:nvSpPr>
              <p:cNvPr id="313" name="TextBox 312"/>
              <p:cNvSpPr txBox="1"/>
              <p:nvPr/>
            </p:nvSpPr>
            <p:spPr>
              <a:xfrm>
                <a:off x="3657692" y="1876818"/>
                <a:ext cx="1245316"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Orchestration</a:t>
                </a:r>
              </a:p>
            </p:txBody>
          </p:sp>
          <p:sp>
            <p:nvSpPr>
              <p:cNvPr id="314" name="TextBox 313"/>
              <p:cNvSpPr txBox="1"/>
              <p:nvPr/>
            </p:nvSpPr>
            <p:spPr>
              <a:xfrm>
                <a:off x="3599639" y="2123319"/>
                <a:ext cx="1361422"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App Streaming</a:t>
                </a:r>
              </a:p>
            </p:txBody>
          </p:sp>
          <p:sp>
            <p:nvSpPr>
              <p:cNvPr id="315" name="TextBox 314"/>
              <p:cNvSpPr txBox="1"/>
              <p:nvPr/>
            </p:nvSpPr>
            <p:spPr>
              <a:xfrm>
                <a:off x="3689832" y="2369820"/>
                <a:ext cx="1181037"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Transcoding</a:t>
                </a:r>
              </a:p>
            </p:txBody>
          </p:sp>
          <p:sp>
            <p:nvSpPr>
              <p:cNvPr id="316" name="TextBox 315"/>
              <p:cNvSpPr txBox="1"/>
              <p:nvPr/>
            </p:nvSpPr>
            <p:spPr>
              <a:xfrm>
                <a:off x="3810286" y="2616321"/>
                <a:ext cx="940127"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Email</a:t>
                </a:r>
              </a:p>
            </p:txBody>
          </p:sp>
          <p:sp>
            <p:nvSpPr>
              <p:cNvPr id="317" name="TextBox 316"/>
              <p:cNvSpPr txBox="1"/>
              <p:nvPr/>
            </p:nvSpPr>
            <p:spPr>
              <a:xfrm>
                <a:off x="3810286" y="2862821"/>
                <a:ext cx="940127" cy="282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Search</a:t>
                </a:r>
              </a:p>
            </p:txBody>
          </p:sp>
        </p:grpSp>
        <p:grpSp>
          <p:nvGrpSpPr>
            <p:cNvPr id="301" name="Group 300"/>
            <p:cNvGrpSpPr/>
            <p:nvPr/>
          </p:nvGrpSpPr>
          <p:grpSpPr>
            <a:xfrm>
              <a:off x="7367018" y="2843230"/>
              <a:ext cx="2050061" cy="1751687"/>
              <a:chOff x="5218120" y="1629002"/>
              <a:chExt cx="1795674" cy="1424020"/>
            </a:xfrm>
            <a:solidFill>
              <a:schemeClr val="bg1"/>
            </a:solidFill>
          </p:grpSpPr>
          <p:sp>
            <p:nvSpPr>
              <p:cNvPr id="307" name="TextBox 306"/>
              <p:cNvSpPr txBox="1"/>
              <p:nvPr/>
            </p:nvSpPr>
            <p:spPr>
              <a:xfrm>
                <a:off x="5573813" y="1629002"/>
                <a:ext cx="1084289"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Containers</a:t>
                </a:r>
              </a:p>
            </p:txBody>
          </p:sp>
          <p:sp>
            <p:nvSpPr>
              <p:cNvPr id="308" name="TextBox 307"/>
              <p:cNvSpPr txBox="1"/>
              <p:nvPr/>
            </p:nvSpPr>
            <p:spPr>
              <a:xfrm>
                <a:off x="5412386" y="1916201"/>
                <a:ext cx="1407141"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DevOps tools</a:t>
                </a:r>
              </a:p>
            </p:txBody>
          </p:sp>
          <p:sp>
            <p:nvSpPr>
              <p:cNvPr id="309" name="TextBox 308"/>
              <p:cNvSpPr txBox="1"/>
              <p:nvPr/>
            </p:nvSpPr>
            <p:spPr>
              <a:xfrm>
                <a:off x="5231855" y="2203400"/>
                <a:ext cx="1768206"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Resource templates</a:t>
                </a:r>
              </a:p>
            </p:txBody>
          </p:sp>
          <p:sp>
            <p:nvSpPr>
              <p:cNvPr id="310" name="TextBox 309"/>
              <p:cNvSpPr txBox="1"/>
              <p:nvPr/>
            </p:nvSpPr>
            <p:spPr>
              <a:xfrm>
                <a:off x="5404106" y="2490599"/>
                <a:ext cx="1423702"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Usage tracking</a:t>
                </a:r>
              </a:p>
            </p:txBody>
          </p:sp>
          <p:sp>
            <p:nvSpPr>
              <p:cNvPr id="311" name="TextBox 310"/>
              <p:cNvSpPr txBox="1"/>
              <p:nvPr/>
            </p:nvSpPr>
            <p:spPr>
              <a:xfrm>
                <a:off x="5218120" y="2777797"/>
                <a:ext cx="1795674" cy="275225"/>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Monitoring and logs</a:t>
                </a:r>
              </a:p>
            </p:txBody>
          </p:sp>
        </p:grpSp>
        <p:grpSp>
          <p:nvGrpSpPr>
            <p:cNvPr id="302" name="Group 301"/>
            <p:cNvGrpSpPr/>
            <p:nvPr/>
          </p:nvGrpSpPr>
          <p:grpSpPr>
            <a:xfrm>
              <a:off x="9566948" y="2899475"/>
              <a:ext cx="1467619" cy="1608292"/>
              <a:chOff x="7190231" y="1660685"/>
              <a:chExt cx="1285506" cy="1253128"/>
            </a:xfrm>
            <a:solidFill>
              <a:schemeClr val="bg1"/>
            </a:solidFill>
          </p:grpSpPr>
          <p:sp>
            <p:nvSpPr>
              <p:cNvPr id="303" name="TextBox 302"/>
              <p:cNvSpPr txBox="1"/>
              <p:nvPr/>
            </p:nvSpPr>
            <p:spPr>
              <a:xfrm>
                <a:off x="7262828" y="1660685"/>
                <a:ext cx="1140311" cy="263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Identity</a:t>
                </a:r>
              </a:p>
            </p:txBody>
          </p:sp>
          <p:sp>
            <p:nvSpPr>
              <p:cNvPr id="304" name="TextBox 303"/>
              <p:cNvSpPr txBox="1"/>
              <p:nvPr/>
            </p:nvSpPr>
            <p:spPr>
              <a:xfrm>
                <a:off x="7262828" y="1926515"/>
                <a:ext cx="1140311" cy="263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Sync</a:t>
                </a:r>
              </a:p>
            </p:txBody>
          </p:sp>
          <p:sp>
            <p:nvSpPr>
              <p:cNvPr id="305" name="TextBox 304"/>
              <p:cNvSpPr txBox="1"/>
              <p:nvPr/>
            </p:nvSpPr>
            <p:spPr>
              <a:xfrm>
                <a:off x="7262828" y="2192345"/>
                <a:ext cx="1140311" cy="455637"/>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Mobile Analytics</a:t>
                </a:r>
              </a:p>
            </p:txBody>
          </p:sp>
          <p:sp>
            <p:nvSpPr>
              <p:cNvPr id="306" name="TextBox 305"/>
              <p:cNvSpPr txBox="1"/>
              <p:nvPr/>
            </p:nvSpPr>
            <p:spPr>
              <a:xfrm>
                <a:off x="7190231" y="2650023"/>
                <a:ext cx="1285506" cy="263790"/>
              </a:xfrm>
              <a:prstGeom prst="rect">
                <a:avLst/>
              </a:prstGeom>
              <a:grpFill/>
            </p:spPr>
            <p:txBody>
              <a:bodyPr wrap="square" rtlCol="0">
                <a:spAutoFit/>
              </a:bodyPr>
              <a:lstStyle/>
              <a:p>
                <a:pPr algn="ctr" defTabSz="609585" fontAlgn="base">
                  <a:spcBef>
                    <a:spcPct val="0"/>
                  </a:spcBef>
                  <a:spcAft>
                    <a:spcPct val="0"/>
                  </a:spcAft>
                </a:pPr>
                <a:r>
                  <a:rPr lang="en-US" sz="1600" dirty="0">
                    <a:solidFill>
                      <a:srgbClr val="636466"/>
                    </a:solidFill>
                    <a:cs typeface="Arial"/>
                  </a:rPr>
                  <a:t>Notifications</a:t>
                </a:r>
              </a:p>
            </p:txBody>
          </p:sp>
        </p:grpSp>
        <p:cxnSp>
          <p:nvCxnSpPr>
            <p:cNvPr id="295" name="Straight Connector 294"/>
            <p:cNvCxnSpPr/>
            <p:nvPr/>
          </p:nvCxnSpPr>
          <p:spPr>
            <a:xfrm>
              <a:off x="5590518"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325" name="Picture 324" descr="User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50074" y="1459763"/>
              <a:ext cx="564422" cy="564422"/>
            </a:xfrm>
            <a:prstGeom prst="rect">
              <a:avLst/>
            </a:prstGeom>
          </p:spPr>
        </p:pic>
        <p:pic>
          <p:nvPicPr>
            <p:cNvPr id="326" name="Picture 325" descr="Clie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75717" y="1495716"/>
              <a:ext cx="528470" cy="528470"/>
            </a:xfrm>
            <a:prstGeom prst="rect">
              <a:avLst/>
            </a:prstGeom>
          </p:spPr>
        </p:pic>
        <p:sp>
          <p:nvSpPr>
            <p:cNvPr id="327" name="Rounded Rectangle 326"/>
            <p:cNvSpPr/>
            <p:nvPr/>
          </p:nvSpPr>
          <p:spPr>
            <a:xfrm>
              <a:off x="4286877" y="5859065"/>
              <a:ext cx="1177732" cy="38349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cs typeface="Helvetica Neue"/>
              </a:endParaRPr>
            </a:p>
          </p:txBody>
        </p:sp>
        <p:sp>
          <p:nvSpPr>
            <p:cNvPr id="328" name="Rounded Rectangle 327"/>
            <p:cNvSpPr/>
            <p:nvPr/>
          </p:nvSpPr>
          <p:spPr>
            <a:xfrm>
              <a:off x="6302414" y="5883033"/>
              <a:ext cx="1774291" cy="364965"/>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cs typeface="Helvetica Neue"/>
              </a:endParaRPr>
            </a:p>
          </p:txBody>
        </p:sp>
        <p:sp>
          <p:nvSpPr>
            <p:cNvPr id="330" name="Shape 1215"/>
            <p:cNvSpPr/>
            <p:nvPr/>
          </p:nvSpPr>
          <p:spPr>
            <a:xfrm>
              <a:off x="8668175" y="5892134"/>
              <a:ext cx="307976" cy="307976"/>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rgbClr val="88A57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1" name="Shape 1216"/>
            <p:cNvSpPr/>
            <p:nvPr/>
          </p:nvSpPr>
          <p:spPr>
            <a:xfrm>
              <a:off x="8719601" y="5930409"/>
              <a:ext cx="70890" cy="57171"/>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2" name="Shape 1217"/>
            <p:cNvSpPr/>
            <p:nvPr/>
          </p:nvSpPr>
          <p:spPr>
            <a:xfrm>
              <a:off x="8699990" y="5992908"/>
              <a:ext cx="56363" cy="50711"/>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3" name="Shape 1218"/>
            <p:cNvSpPr/>
            <p:nvPr/>
          </p:nvSpPr>
          <p:spPr>
            <a:xfrm>
              <a:off x="8700313" y="6048302"/>
              <a:ext cx="55802" cy="50711"/>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4" name="Shape 1219"/>
            <p:cNvSpPr/>
            <p:nvPr/>
          </p:nvSpPr>
          <p:spPr>
            <a:xfrm>
              <a:off x="8719601" y="6104988"/>
              <a:ext cx="67657" cy="56202"/>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5" name="Shape 1220"/>
            <p:cNvSpPr/>
            <p:nvPr/>
          </p:nvSpPr>
          <p:spPr>
            <a:xfrm>
              <a:off x="8767243" y="6104988"/>
              <a:ext cx="52094" cy="59593"/>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6" name="Shape 1221"/>
            <p:cNvSpPr/>
            <p:nvPr/>
          </p:nvSpPr>
          <p:spPr>
            <a:xfrm>
              <a:off x="8756030" y="6048302"/>
              <a:ext cx="63307" cy="50711"/>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7" name="Shape 1222"/>
            <p:cNvSpPr/>
            <p:nvPr/>
          </p:nvSpPr>
          <p:spPr>
            <a:xfrm>
              <a:off x="8756030" y="5992908"/>
              <a:ext cx="63307" cy="50711"/>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8" name="Shape 1223"/>
            <p:cNvSpPr/>
            <p:nvPr/>
          </p:nvSpPr>
          <p:spPr>
            <a:xfrm>
              <a:off x="8768857" y="5929278"/>
              <a:ext cx="50479" cy="58301"/>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39" name="Shape 1224"/>
            <p:cNvSpPr/>
            <p:nvPr/>
          </p:nvSpPr>
          <p:spPr>
            <a:xfrm>
              <a:off x="8854643" y="6104988"/>
              <a:ext cx="70792" cy="57332"/>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0" name="Shape 1225"/>
            <p:cNvSpPr/>
            <p:nvPr/>
          </p:nvSpPr>
          <p:spPr>
            <a:xfrm>
              <a:off x="8887404" y="6048302"/>
              <a:ext cx="56609" cy="50711"/>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1" name="Shape 1226"/>
            <p:cNvSpPr/>
            <p:nvPr/>
          </p:nvSpPr>
          <p:spPr>
            <a:xfrm>
              <a:off x="8887888" y="5992908"/>
              <a:ext cx="55802" cy="50711"/>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2" name="Shape 1227"/>
            <p:cNvSpPr/>
            <p:nvPr/>
          </p:nvSpPr>
          <p:spPr>
            <a:xfrm>
              <a:off x="8855773" y="5931539"/>
              <a:ext cx="67599" cy="56040"/>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3" name="Shape 1228"/>
            <p:cNvSpPr/>
            <p:nvPr/>
          </p:nvSpPr>
          <p:spPr>
            <a:xfrm>
              <a:off x="8824666" y="5928148"/>
              <a:ext cx="51933" cy="59431"/>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4" name="Shape 1229"/>
            <p:cNvSpPr/>
            <p:nvPr/>
          </p:nvSpPr>
          <p:spPr>
            <a:xfrm>
              <a:off x="8824666" y="5992908"/>
              <a:ext cx="63308" cy="50711"/>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5" name="Shape 1230"/>
            <p:cNvSpPr/>
            <p:nvPr/>
          </p:nvSpPr>
          <p:spPr>
            <a:xfrm>
              <a:off x="8824666" y="6048302"/>
              <a:ext cx="63308" cy="50711"/>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6" name="Shape 1231"/>
            <p:cNvSpPr/>
            <p:nvPr/>
          </p:nvSpPr>
          <p:spPr>
            <a:xfrm>
              <a:off x="8824666" y="6104988"/>
              <a:ext cx="50388" cy="5878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7" name="Shape 1232"/>
            <p:cNvSpPr/>
            <p:nvPr/>
          </p:nvSpPr>
          <p:spPr>
            <a:xfrm>
              <a:off x="8681579" y="5905538"/>
              <a:ext cx="280845" cy="280845"/>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8" name="Shape 1233"/>
            <p:cNvSpPr/>
            <p:nvPr/>
          </p:nvSpPr>
          <p:spPr>
            <a:xfrm>
              <a:off x="8703353" y="5902147"/>
              <a:ext cx="99863" cy="95284"/>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49" name="Shape 1234"/>
            <p:cNvSpPr/>
            <p:nvPr/>
          </p:nvSpPr>
          <p:spPr>
            <a:xfrm>
              <a:off x="8698857" y="5897625"/>
              <a:ext cx="108854"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0" name="Shape 1235"/>
            <p:cNvSpPr/>
            <p:nvPr/>
          </p:nvSpPr>
          <p:spPr>
            <a:xfrm>
              <a:off x="8841433" y="5960932"/>
              <a:ext cx="99863" cy="95284"/>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1" name="Shape 1236"/>
            <p:cNvSpPr/>
            <p:nvPr/>
          </p:nvSpPr>
          <p:spPr>
            <a:xfrm>
              <a:off x="8836938" y="5956248"/>
              <a:ext cx="108854"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2" name="Shape 1237"/>
            <p:cNvSpPr/>
            <p:nvPr/>
          </p:nvSpPr>
          <p:spPr>
            <a:xfrm>
              <a:off x="8740820" y="6050886"/>
              <a:ext cx="99703" cy="95445"/>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solidFill>
                <a:srgbClr val="88A57F"/>
              </a:solid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3" name="Shape 1238"/>
            <p:cNvSpPr/>
            <p:nvPr/>
          </p:nvSpPr>
          <p:spPr>
            <a:xfrm>
              <a:off x="8736325" y="6046364"/>
              <a:ext cx="108854"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ea typeface="Calibri"/>
                <a:cs typeface="Calibri"/>
                <a:sym typeface="Calibri"/>
              </a:endParaRPr>
            </a:p>
          </p:txBody>
        </p:sp>
        <p:sp>
          <p:nvSpPr>
            <p:cNvPr id="356" name="TextBox 355">
              <a:extLst>
                <a:ext uri="{C183D7F6-B498-43B3-948B-1728B52AA6E4}">
                  <adec:decorative xmlns:adec="http://schemas.microsoft.com/office/drawing/2017/decorative" val="1"/>
                </a:ext>
              </a:extLst>
            </p:cNvPr>
            <p:cNvSpPr txBox="1"/>
            <p:nvPr/>
          </p:nvSpPr>
          <p:spPr>
            <a:xfrm>
              <a:off x="5629233" y="2253127"/>
              <a:ext cx="1389923" cy="646331"/>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chemeClr val="accent5"/>
                  </a:solidFill>
                  <a:cs typeface="Arial"/>
                </a:rPr>
                <a:t>Application services</a:t>
              </a:r>
            </a:p>
          </p:txBody>
        </p:sp>
        <p:sp>
          <p:nvSpPr>
            <p:cNvPr id="359" name="TextBox 358"/>
            <p:cNvSpPr txBox="1"/>
            <p:nvPr/>
          </p:nvSpPr>
          <p:spPr>
            <a:xfrm>
              <a:off x="9049992" y="4920547"/>
              <a:ext cx="1919888" cy="584775"/>
            </a:xfrm>
            <a:prstGeom prst="rect">
              <a:avLst/>
            </a:prstGeom>
            <a:solidFill>
              <a:schemeClr val="bg1"/>
            </a:solidFill>
          </p:spPr>
          <p:txBody>
            <a:bodyPr wrap="square" rtlCol="0">
              <a:spAutoFit/>
            </a:bodyPr>
            <a:lstStyle/>
            <a:p>
              <a:pPr defTabSz="609585" fontAlgn="base">
                <a:spcBef>
                  <a:spcPct val="0"/>
                </a:spcBef>
                <a:spcAft>
                  <a:spcPct val="0"/>
                </a:spcAft>
              </a:pPr>
              <a:r>
                <a:rPr lang="en-US" sz="1600" dirty="0">
                  <a:solidFill>
                    <a:srgbClr val="636466"/>
                  </a:solidFill>
                  <a:cs typeface="Arial"/>
                </a:rPr>
                <a:t>Storage (object, block, and archive)</a:t>
              </a:r>
            </a:p>
          </p:txBody>
        </p:sp>
        <p:sp>
          <p:nvSpPr>
            <p:cNvPr id="360" name="Rounded Rectangle 359"/>
            <p:cNvSpPr/>
            <p:nvPr/>
          </p:nvSpPr>
          <p:spPr>
            <a:xfrm>
              <a:off x="3434775" y="4938985"/>
              <a:ext cx="723931"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61" name="Picture 2" descr="product-category-icons_compute_24x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439" y="4973405"/>
              <a:ext cx="494978" cy="494978"/>
            </a:xfrm>
            <a:prstGeom prst="rect">
              <a:avLst/>
            </a:prstGeom>
            <a:noFill/>
            <a:extLst>
              <a:ext uri="{909E8E84-426E-40DD-AFC4-6F175D3DCCD1}">
                <a14:hiddenFill xmlns:a14="http://schemas.microsoft.com/office/drawing/2010/main">
                  <a:solidFill>
                    <a:srgbClr val="FFFFFF"/>
                  </a:solidFill>
                </a14:hiddenFill>
              </a:ext>
            </a:extLst>
          </p:spPr>
        </p:pic>
        <p:sp>
          <p:nvSpPr>
            <p:cNvPr id="362" name="Rounded Rectangle 361"/>
            <p:cNvSpPr/>
            <p:nvPr/>
          </p:nvSpPr>
          <p:spPr>
            <a:xfrm>
              <a:off x="6159733" y="4927183"/>
              <a:ext cx="723931"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63" name="Picture 4" descr="product-category-icons_networking-content-delivery_24x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3914" y="4980735"/>
              <a:ext cx="487647" cy="487647"/>
            </a:xfrm>
            <a:prstGeom prst="rect">
              <a:avLst/>
            </a:prstGeom>
            <a:noFill/>
            <a:extLst>
              <a:ext uri="{909E8E84-426E-40DD-AFC4-6F175D3DCCD1}">
                <a14:hiddenFill xmlns:a14="http://schemas.microsoft.com/office/drawing/2010/main">
                  <a:solidFill>
                    <a:srgbClr val="FFFFFF"/>
                  </a:solidFill>
                </a14:hiddenFill>
              </a:ext>
            </a:extLst>
          </p:spPr>
        </p:pic>
        <p:sp>
          <p:nvSpPr>
            <p:cNvPr id="364" name="Rounded Rectangle 363"/>
            <p:cNvSpPr/>
            <p:nvPr/>
          </p:nvSpPr>
          <p:spPr>
            <a:xfrm>
              <a:off x="8339915" y="4913032"/>
              <a:ext cx="723931"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65" name="Picture 6" descr="product-category-icons_storage_24x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919" y="4949923"/>
              <a:ext cx="505163" cy="505163"/>
            </a:xfrm>
            <a:prstGeom prst="rect">
              <a:avLst/>
            </a:prstGeom>
            <a:noFill/>
            <a:extLst>
              <a:ext uri="{909E8E84-426E-40DD-AFC4-6F175D3DCCD1}">
                <a14:hiddenFill xmlns:a14="http://schemas.microsoft.com/office/drawing/2010/main">
                  <a:solidFill>
                    <a:srgbClr val="FFFFFF"/>
                  </a:solidFill>
                </a14:hiddenFill>
              </a:ext>
            </a:extLst>
          </p:spPr>
        </p:pic>
        <p:sp>
          <p:nvSpPr>
            <p:cNvPr id="366" name="Rectangle 365">
              <a:extLst>
                <a:ext uri="{FF2B5EF4-FFF2-40B4-BE49-F238E27FC236}">
                  <a16:creationId xmlns:a16="http://schemas.microsoft.com/office/drawing/2014/main" id="{3C53E359-A416-7444-9EBB-D1CE4F3793C8}"/>
                </a:ext>
              </a:extLst>
            </p:cNvPr>
            <p:cNvSpPr/>
            <p:nvPr/>
          </p:nvSpPr>
          <p:spPr>
            <a:xfrm>
              <a:off x="1394847" y="4812838"/>
              <a:ext cx="9875520" cy="8312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TextBox 354">
              <a:extLst>
                <a:ext uri="{C183D7F6-B498-43B3-948B-1728B52AA6E4}">
                  <adec:decorative xmlns:adec="http://schemas.microsoft.com/office/drawing/2017/decorative" val="1"/>
                </a:ext>
              </a:extLst>
            </p:cNvPr>
            <p:cNvSpPr txBox="1"/>
            <p:nvPr/>
          </p:nvSpPr>
          <p:spPr>
            <a:xfrm>
              <a:off x="4394327" y="2253121"/>
              <a:ext cx="1146567" cy="369332"/>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chemeClr val="accent5"/>
                  </a:solidFill>
                  <a:cs typeface="Arial"/>
                </a:rPr>
                <a:t>Analytics</a:t>
              </a:r>
            </a:p>
          </p:txBody>
        </p:sp>
        <p:sp>
          <p:nvSpPr>
            <p:cNvPr id="357" name="TextBox 356">
              <a:extLst>
                <a:ext uri="{C183D7F6-B498-43B3-948B-1728B52AA6E4}">
                  <adec:decorative xmlns:adec="http://schemas.microsoft.com/office/drawing/2017/decorative" val="1"/>
                </a:ext>
              </a:extLst>
            </p:cNvPr>
            <p:cNvSpPr txBox="1"/>
            <p:nvPr/>
          </p:nvSpPr>
          <p:spPr>
            <a:xfrm>
              <a:off x="7311498" y="2253127"/>
              <a:ext cx="2108858" cy="646331"/>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chemeClr val="accent5"/>
                  </a:solidFill>
                  <a:cs typeface="Arial"/>
                </a:rPr>
                <a:t>Deployment and management</a:t>
              </a:r>
            </a:p>
          </p:txBody>
        </p:sp>
        <p:sp>
          <p:nvSpPr>
            <p:cNvPr id="358" name="TextBox 357">
              <a:extLst>
                <a:ext uri="{C183D7F6-B498-43B3-948B-1728B52AA6E4}">
                  <adec:decorative xmlns:adec="http://schemas.microsoft.com/office/drawing/2017/decorative" val="1"/>
                </a:ext>
              </a:extLst>
            </p:cNvPr>
            <p:cNvSpPr txBox="1"/>
            <p:nvPr/>
          </p:nvSpPr>
          <p:spPr>
            <a:xfrm>
              <a:off x="9625700" y="2253126"/>
              <a:ext cx="1443844" cy="646331"/>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chemeClr val="accent5"/>
                  </a:solidFill>
                  <a:cs typeface="Arial"/>
                </a:rPr>
                <a:t>Mobile Services</a:t>
              </a:r>
            </a:p>
          </p:txBody>
        </p:sp>
        <p:sp>
          <p:nvSpPr>
            <p:cNvPr id="354" name="TextBox 353">
              <a:extLst>
                <a:ext uri="{C183D7F6-B498-43B3-948B-1728B52AA6E4}">
                  <adec:decorative xmlns:adec="http://schemas.microsoft.com/office/drawing/2017/decorative" val="1"/>
                </a:ext>
              </a:extLst>
            </p:cNvPr>
            <p:cNvSpPr txBox="1"/>
            <p:nvPr/>
          </p:nvSpPr>
          <p:spPr>
            <a:xfrm>
              <a:off x="2971049" y="2253129"/>
              <a:ext cx="1338145" cy="369332"/>
            </a:xfrm>
            <a:prstGeom prst="rect">
              <a:avLst/>
            </a:prstGeom>
            <a:solidFill>
              <a:schemeClr val="bg1"/>
            </a:solidFill>
          </p:spPr>
          <p:txBody>
            <a:bodyPr wrap="square" rtlCol="0">
              <a:spAutoFit/>
            </a:bodyPr>
            <a:lstStyle/>
            <a:p>
              <a:pPr algn="ctr" defTabSz="609585" fontAlgn="base">
                <a:spcBef>
                  <a:spcPct val="0"/>
                </a:spcBef>
                <a:spcAft>
                  <a:spcPct val="0"/>
                </a:spcAft>
              </a:pPr>
              <a:r>
                <a:rPr lang="en-US" b="1" dirty="0">
                  <a:solidFill>
                    <a:schemeClr val="accent5"/>
                  </a:solidFill>
                  <a:cs typeface="Arial"/>
                </a:rPr>
                <a:t>Databases</a:t>
              </a:r>
            </a:p>
          </p:txBody>
        </p:sp>
      </p:grpSp>
      <p:sp>
        <p:nvSpPr>
          <p:cNvPr id="3" name="Footer Placeholder 2">
            <a:extLst>
              <a:ext uri="{FF2B5EF4-FFF2-40B4-BE49-F238E27FC236}">
                <a16:creationId xmlns:a16="http://schemas.microsoft.com/office/drawing/2014/main" id="{8B482256-3735-9941-822C-717C25D77E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4" name="Slide Number Placeholder 3">
            <a:extLst>
              <a:ext uri="{FF2B5EF4-FFF2-40B4-BE49-F238E27FC236}">
                <a16:creationId xmlns:a16="http://schemas.microsoft.com/office/drawing/2014/main" id="{6E468101-4BB4-5743-AB1E-51CE8F7559B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15</a:t>
            </a:fld>
            <a:endParaRPr lang="en-US" dirty="0">
              <a:latin typeface="+mn-lt"/>
            </a:endParaRPr>
          </a:p>
        </p:txBody>
      </p:sp>
    </p:spTree>
    <p:custDataLst>
      <p:tags r:id="rId1"/>
    </p:custDataLst>
    <p:extLst>
      <p:ext uri="{BB962C8B-B14F-4D97-AF65-F5344CB8AC3E}">
        <p14:creationId xmlns:p14="http://schemas.microsoft.com/office/powerpoint/2010/main" val="3894434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AWS categories of services</a:t>
            </a:r>
          </a:p>
        </p:txBody>
      </p:sp>
      <p:grpSp>
        <p:nvGrpSpPr>
          <p:cNvPr id="2" name="Group 1" descr="slide has 23 icons on it, each representing an AWS category of service. Of these 23 only 8 are highlighted: compute, cost management, database, management and governance, migration and transfer, networking and content delivery, secuirty, identity, and compliance, and storage.">
            <a:extLst>
              <a:ext uri="{FF2B5EF4-FFF2-40B4-BE49-F238E27FC236}">
                <a16:creationId xmlns:a16="http://schemas.microsoft.com/office/drawing/2014/main" id="{CA12806B-9812-0849-9ABB-0E9011A33FB4}"/>
              </a:ext>
            </a:extLst>
          </p:cNvPr>
          <p:cNvGrpSpPr/>
          <p:nvPr/>
        </p:nvGrpSpPr>
        <p:grpSpPr>
          <a:xfrm>
            <a:off x="227811" y="1218195"/>
            <a:ext cx="11782325" cy="5308604"/>
            <a:chOff x="227811" y="1218195"/>
            <a:chExt cx="11782325" cy="5308604"/>
          </a:xfrm>
        </p:grpSpPr>
        <p:pic>
          <p:nvPicPr>
            <p:cNvPr id="28" name="Graphic 27" descr="AWS networking and content delivery icon.">
              <a:extLst>
                <a:ext uri="{FF2B5EF4-FFF2-40B4-BE49-F238E27FC236}">
                  <a16:creationId xmlns:a16="http://schemas.microsoft.com/office/drawing/2014/main" id="{8A07F3F7-4AF9-495E-9351-928106FFF99D}"/>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609" y="5240456"/>
              <a:ext cx="731520" cy="731520"/>
            </a:xfrm>
            <a:prstGeom prst="rect">
              <a:avLst/>
            </a:prstGeom>
          </p:spPr>
        </p:pic>
        <p:sp>
          <p:nvSpPr>
            <p:cNvPr id="29" name="TextBox 28">
              <a:extLst>
                <a:ext uri="{FF2B5EF4-FFF2-40B4-BE49-F238E27FC236}">
                  <a16:creationId xmlns:a16="http://schemas.microsoft.com/office/drawing/2014/main" id="{AE61170E-1A90-4B43-A277-51B2E3D6CBA5}"/>
                </a:ext>
              </a:extLst>
            </p:cNvPr>
            <p:cNvSpPr txBox="1"/>
            <p:nvPr/>
          </p:nvSpPr>
          <p:spPr>
            <a:xfrm>
              <a:off x="402235" y="5932349"/>
              <a:ext cx="168026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Networking </a:t>
              </a:r>
              <a:r>
                <a:rPr lang="en-US" sz="1600" dirty="0">
                  <a:solidFill>
                    <a:srgbClr val="000000"/>
                  </a:solidFill>
                  <a:ea typeface="Amazon Ember Light" panose="020B0403020204020204" pitchFamily="34" charset="0"/>
                  <a:cs typeface="Amazon Ember Light" panose="020B0403020204020204" pitchFamily="34" charset="0"/>
                </a:rPr>
                <a:t>and</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Content Delivery</a:t>
              </a:r>
            </a:p>
          </p:txBody>
        </p:sp>
        <p:sp>
          <p:nvSpPr>
            <p:cNvPr id="33" name="TextBox 32">
              <a:extLst>
                <a:ext uri="{FF2B5EF4-FFF2-40B4-BE49-F238E27FC236}">
                  <a16:creationId xmlns:a16="http://schemas.microsoft.com/office/drawing/2014/main" id="{DC1DF143-2940-4413-AF10-AFE41270FFD9}"/>
                </a:ext>
              </a:extLst>
            </p:cNvPr>
            <p:cNvSpPr txBox="1"/>
            <p:nvPr/>
          </p:nvSpPr>
          <p:spPr>
            <a:xfrm>
              <a:off x="10601078" y="4580329"/>
              <a:ext cx="78899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Mobile</a:t>
              </a:r>
            </a:p>
          </p:txBody>
        </p:sp>
        <p:pic>
          <p:nvPicPr>
            <p:cNvPr id="40" name="Graphic 39" descr="AWS mobile icon.">
              <a:extLst>
                <a:ext uri="{FF2B5EF4-FFF2-40B4-BE49-F238E27FC236}">
                  <a16:creationId xmlns:a16="http://schemas.microsoft.com/office/drawing/2014/main" id="{8C0FABC2-4238-43BD-9506-86B5F95FA792}"/>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29817" y="3881466"/>
              <a:ext cx="731520" cy="731520"/>
            </a:xfrm>
            <a:prstGeom prst="rect">
              <a:avLst/>
            </a:prstGeom>
          </p:spPr>
        </p:pic>
        <p:sp>
          <p:nvSpPr>
            <p:cNvPr id="34" name="TextBox 33">
              <a:extLst>
                <a:ext uri="{FF2B5EF4-FFF2-40B4-BE49-F238E27FC236}">
                  <a16:creationId xmlns:a16="http://schemas.microsoft.com/office/drawing/2014/main" id="{66C24973-FB36-4CB7-913E-55FE5E2EA952}"/>
                </a:ext>
              </a:extLst>
            </p:cNvPr>
            <p:cNvSpPr txBox="1"/>
            <p:nvPr/>
          </p:nvSpPr>
          <p:spPr>
            <a:xfrm>
              <a:off x="730050" y="4567517"/>
              <a:ext cx="102463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Internet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of Things</a:t>
              </a:r>
            </a:p>
          </p:txBody>
        </p:sp>
        <p:pic>
          <p:nvPicPr>
            <p:cNvPr id="41" name="Graphic 40" descr="AWS internet of things icon.">
              <a:extLst>
                <a:ext uri="{FF2B5EF4-FFF2-40B4-BE49-F238E27FC236}">
                  <a16:creationId xmlns:a16="http://schemas.microsoft.com/office/drawing/2014/main" id="{9CCE4B49-9479-4457-91A8-35E93ACA2973}"/>
                </a:ext>
                <a:ext uri="{C183D7F6-B498-43B3-948B-1728B52AA6E4}">
                  <adec:decorative xmlns:adec="http://schemas.microsoft.com/office/drawing/2017/decorative" val="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609" y="3881466"/>
              <a:ext cx="731520" cy="731520"/>
            </a:xfrm>
            <a:prstGeom prst="rect">
              <a:avLst/>
            </a:prstGeom>
          </p:spPr>
        </p:pic>
        <p:pic>
          <p:nvPicPr>
            <p:cNvPr id="22" name="Graphic 21" descr="AWS compute icon.">
              <a:extLst>
                <a:ext uri="{FF2B5EF4-FFF2-40B4-BE49-F238E27FC236}">
                  <a16:creationId xmlns:a16="http://schemas.microsoft.com/office/drawing/2014/main" id="{5ACF59DB-8F9A-48FE-B180-E14F8F83A73B}"/>
                </a:ext>
                <a:ext uri="{C183D7F6-B498-43B3-948B-1728B52AA6E4}">
                  <adec:decorative xmlns:adec="http://schemas.microsoft.com/office/drawing/2017/decorative" val="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29817" y="1226550"/>
              <a:ext cx="731520" cy="731520"/>
            </a:xfrm>
            <a:prstGeom prst="rect">
              <a:avLst/>
            </a:prstGeom>
          </p:spPr>
        </p:pic>
        <p:sp>
          <p:nvSpPr>
            <p:cNvPr id="23" name="TextBox 22">
              <a:extLst>
                <a:ext uri="{FF2B5EF4-FFF2-40B4-BE49-F238E27FC236}">
                  <a16:creationId xmlns:a16="http://schemas.microsoft.com/office/drawing/2014/main" id="{970CF5FF-F040-48FF-A950-76231EAFDD24}"/>
                </a:ext>
              </a:extLst>
            </p:cNvPr>
            <p:cNvSpPr txBox="1"/>
            <p:nvPr/>
          </p:nvSpPr>
          <p:spPr>
            <a:xfrm>
              <a:off x="10488868" y="1914655"/>
              <a:ext cx="10134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Compute</a:t>
              </a:r>
            </a:p>
          </p:txBody>
        </p:sp>
        <p:pic>
          <p:nvPicPr>
            <p:cNvPr id="30" name="Graphic 29" descr="AWS analytics icon.">
              <a:extLst>
                <a:ext uri="{FF2B5EF4-FFF2-40B4-BE49-F238E27FC236}">
                  <a16:creationId xmlns:a16="http://schemas.microsoft.com/office/drawing/2014/main" id="{BFF91D77-2C34-442A-9CCF-659E2B57C602}"/>
                </a:ext>
                <a:ext uri="{C183D7F6-B498-43B3-948B-1728B52AA6E4}">
                  <adec:decorative xmlns:adec="http://schemas.microsoft.com/office/drawing/2017/decorative" val="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609" y="1226550"/>
              <a:ext cx="731520" cy="731520"/>
            </a:xfrm>
            <a:prstGeom prst="rect">
              <a:avLst/>
            </a:prstGeom>
          </p:spPr>
        </p:pic>
        <p:sp>
          <p:nvSpPr>
            <p:cNvPr id="31" name="TextBox 30">
              <a:extLst>
                <a:ext uri="{FF2B5EF4-FFF2-40B4-BE49-F238E27FC236}">
                  <a16:creationId xmlns:a16="http://schemas.microsoft.com/office/drawing/2014/main" id="{CD480D35-9445-4C6E-971C-0B6FF27446BE}"/>
                </a:ext>
              </a:extLst>
            </p:cNvPr>
            <p:cNvSpPr txBox="1"/>
            <p:nvPr/>
          </p:nvSpPr>
          <p:spPr>
            <a:xfrm>
              <a:off x="750889" y="1917701"/>
              <a:ext cx="9829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Analytics</a:t>
              </a:r>
            </a:p>
          </p:txBody>
        </p:sp>
        <p:sp>
          <p:nvSpPr>
            <p:cNvPr id="36" name="TextBox 35">
              <a:extLst>
                <a:ext uri="{FF2B5EF4-FFF2-40B4-BE49-F238E27FC236}">
                  <a16:creationId xmlns:a16="http://schemas.microsoft.com/office/drawing/2014/main" id="{DB1B3266-2555-43EB-AC7A-9550108148FA}"/>
                </a:ext>
              </a:extLst>
            </p:cNvPr>
            <p:cNvSpPr txBox="1"/>
            <p:nvPr/>
          </p:nvSpPr>
          <p:spPr>
            <a:xfrm>
              <a:off x="3925980" y="4586233"/>
              <a:ext cx="182453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Management and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Governance</a:t>
              </a:r>
            </a:p>
          </p:txBody>
        </p:sp>
        <p:pic>
          <p:nvPicPr>
            <p:cNvPr id="46" name="Graphic 45" descr="AWS management tools icon.">
              <a:extLst>
                <a:ext uri="{FF2B5EF4-FFF2-40B4-BE49-F238E27FC236}">
                  <a16:creationId xmlns:a16="http://schemas.microsoft.com/office/drawing/2014/main" id="{B4E14D40-B48E-4CC2-8499-58B2477D85D8}"/>
                </a:ext>
                <a:ext uri="{C183D7F6-B498-43B3-948B-1728B52AA6E4}">
                  <adec:decorative xmlns:adec="http://schemas.microsoft.com/office/drawing/2017/decorative" val="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72489" y="3881466"/>
              <a:ext cx="731520" cy="731520"/>
            </a:xfrm>
            <a:prstGeom prst="rect">
              <a:avLst/>
            </a:prstGeom>
          </p:spPr>
        </p:pic>
        <p:pic>
          <p:nvPicPr>
            <p:cNvPr id="24" name="Graphic 23" descr="AWS storage icon.">
              <a:extLst>
                <a:ext uri="{FF2B5EF4-FFF2-40B4-BE49-F238E27FC236}">
                  <a16:creationId xmlns:a16="http://schemas.microsoft.com/office/drawing/2014/main" id="{E356DDF8-6319-4787-AA90-C7EEA0097514}"/>
                </a:ext>
                <a:ext uri="{C183D7F6-B498-43B3-948B-1728B52AA6E4}">
                  <adec:decorative xmlns:adec="http://schemas.microsoft.com/office/drawing/2017/decorative" val="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59448" y="5240456"/>
              <a:ext cx="731520" cy="731520"/>
            </a:xfrm>
            <a:prstGeom prst="rect">
              <a:avLst/>
            </a:prstGeom>
          </p:spPr>
        </p:pic>
        <p:sp>
          <p:nvSpPr>
            <p:cNvPr id="25" name="TextBox 24">
              <a:extLst>
                <a:ext uri="{FF2B5EF4-FFF2-40B4-BE49-F238E27FC236}">
                  <a16:creationId xmlns:a16="http://schemas.microsoft.com/office/drawing/2014/main" id="{F8897D01-9B02-4480-A482-C607893138B6}"/>
                </a:ext>
              </a:extLst>
            </p:cNvPr>
            <p:cNvSpPr txBox="1"/>
            <p:nvPr/>
          </p:nvSpPr>
          <p:spPr>
            <a:xfrm>
              <a:off x="8681818" y="5934697"/>
              <a:ext cx="88678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Storage</a:t>
              </a:r>
            </a:p>
          </p:txBody>
        </p:sp>
        <p:sp>
          <p:nvSpPr>
            <p:cNvPr id="35" name="TextBox 34">
              <a:extLst>
                <a:ext uri="{FF2B5EF4-FFF2-40B4-BE49-F238E27FC236}">
                  <a16:creationId xmlns:a16="http://schemas.microsoft.com/office/drawing/2014/main" id="{6CB940ED-E182-4845-AE19-8960602EE7FD}"/>
                </a:ext>
              </a:extLst>
            </p:cNvPr>
            <p:cNvSpPr txBox="1"/>
            <p:nvPr/>
          </p:nvSpPr>
          <p:spPr>
            <a:xfrm>
              <a:off x="6112244" y="3187389"/>
              <a:ext cx="16353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Developer Tools</a:t>
              </a:r>
            </a:p>
          </p:txBody>
        </p:sp>
        <p:pic>
          <p:nvPicPr>
            <p:cNvPr id="45" name="Graphic 44" descr="AWS developer tools icon.">
              <a:extLst>
                <a:ext uri="{FF2B5EF4-FFF2-40B4-BE49-F238E27FC236}">
                  <a16:creationId xmlns:a16="http://schemas.microsoft.com/office/drawing/2014/main" id="{693F8DC6-C582-4941-9AD2-3F30DCEEBBC6}"/>
                </a:ext>
                <a:ext uri="{C183D7F6-B498-43B3-948B-1728B52AA6E4}">
                  <adec:decorative xmlns:adec="http://schemas.microsoft.com/office/drawing/2017/decorative" val="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64176" y="2490944"/>
              <a:ext cx="731520" cy="731520"/>
            </a:xfrm>
            <a:prstGeom prst="rect">
              <a:avLst/>
            </a:prstGeom>
          </p:spPr>
        </p:pic>
        <p:sp>
          <p:nvSpPr>
            <p:cNvPr id="37" name="TextBox 36">
              <a:extLst>
                <a:ext uri="{FF2B5EF4-FFF2-40B4-BE49-F238E27FC236}">
                  <a16:creationId xmlns:a16="http://schemas.microsoft.com/office/drawing/2014/main" id="{8A8AEC52-D7C1-4E29-990F-5CA8ED949072}"/>
                </a:ext>
              </a:extLst>
            </p:cNvPr>
            <p:cNvSpPr txBox="1"/>
            <p:nvPr/>
          </p:nvSpPr>
          <p:spPr>
            <a:xfrm>
              <a:off x="5944130" y="5915526"/>
              <a:ext cx="1971612"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Security, Identity, </a:t>
              </a:r>
              <a:r>
                <a:rPr lang="en-US" sz="1600" dirty="0">
                  <a:solidFill>
                    <a:srgbClr val="000000"/>
                  </a:solidFill>
                  <a:ea typeface="Amazon Ember Light" panose="020B0403020204020204" pitchFamily="34" charset="0"/>
                  <a:cs typeface="Amazon Ember Light" panose="020B0403020204020204" pitchFamily="34" charset="0"/>
                </a:rPr>
                <a:t>and</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 Compliance</a:t>
              </a:r>
            </a:p>
          </p:txBody>
        </p:sp>
        <p:pic>
          <p:nvPicPr>
            <p:cNvPr id="47" name="Graphic 46" descr="AWs security and identity icon.">
              <a:extLst>
                <a:ext uri="{FF2B5EF4-FFF2-40B4-BE49-F238E27FC236}">
                  <a16:creationId xmlns:a16="http://schemas.microsoft.com/office/drawing/2014/main" id="{20219465-2930-4222-8CB2-BCCC8F2F380D}"/>
                </a:ext>
                <a:ext uri="{C183D7F6-B498-43B3-948B-1728B52AA6E4}">
                  <adec:decorative xmlns:adec="http://schemas.microsoft.com/office/drawing/2017/decorative" val="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64176" y="5240456"/>
              <a:ext cx="731520" cy="731520"/>
            </a:xfrm>
            <a:prstGeom prst="rect">
              <a:avLst/>
            </a:prstGeom>
          </p:spPr>
        </p:pic>
        <p:pic>
          <p:nvPicPr>
            <p:cNvPr id="26" name="Graphic 25" descr="AWS database icon.">
              <a:extLst>
                <a:ext uri="{FF2B5EF4-FFF2-40B4-BE49-F238E27FC236}">
                  <a16:creationId xmlns:a16="http://schemas.microsoft.com/office/drawing/2014/main" id="{CD490A6D-3B43-4E2E-8037-798CD75403A1}"/>
                </a:ext>
                <a:ext uri="{C183D7F6-B498-43B3-948B-1728B52AA6E4}">
                  <adec:decorative xmlns:adec="http://schemas.microsoft.com/office/drawing/2017/decorative" val="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2489" y="2490944"/>
              <a:ext cx="731520" cy="731520"/>
            </a:xfrm>
            <a:prstGeom prst="rect">
              <a:avLst/>
            </a:prstGeom>
          </p:spPr>
        </p:pic>
        <p:sp>
          <p:nvSpPr>
            <p:cNvPr id="27" name="TextBox 26">
              <a:extLst>
                <a:ext uri="{FF2B5EF4-FFF2-40B4-BE49-F238E27FC236}">
                  <a16:creationId xmlns:a16="http://schemas.microsoft.com/office/drawing/2014/main" id="{7FDD4960-C8B5-489C-82A0-9CA33CC5BBB5}"/>
                </a:ext>
              </a:extLst>
            </p:cNvPr>
            <p:cNvSpPr txBox="1"/>
            <p:nvPr/>
          </p:nvSpPr>
          <p:spPr>
            <a:xfrm>
              <a:off x="4329135" y="3183283"/>
              <a:ext cx="10182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Database</a:t>
              </a:r>
            </a:p>
          </p:txBody>
        </p:sp>
        <p:sp>
          <p:nvSpPr>
            <p:cNvPr id="32" name="TextBox 31">
              <a:extLst>
                <a:ext uri="{FF2B5EF4-FFF2-40B4-BE49-F238E27FC236}">
                  <a16:creationId xmlns:a16="http://schemas.microsoft.com/office/drawing/2014/main" id="{AE20C2D3-E886-4EB3-A672-17CF83D8C99F}"/>
                </a:ext>
              </a:extLst>
            </p:cNvPr>
            <p:cNvSpPr txBox="1"/>
            <p:nvPr/>
          </p:nvSpPr>
          <p:spPr>
            <a:xfrm>
              <a:off x="8485450" y="1912722"/>
              <a:ext cx="127951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Business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Applications</a:t>
              </a:r>
            </a:p>
          </p:txBody>
        </p:sp>
        <p:pic>
          <p:nvPicPr>
            <p:cNvPr id="39" name="Graphic 38" descr="AWS enterprise applications icon.">
              <a:extLst>
                <a:ext uri="{FF2B5EF4-FFF2-40B4-BE49-F238E27FC236}">
                  <a16:creationId xmlns:a16="http://schemas.microsoft.com/office/drawing/2014/main" id="{79E2A1C7-B65E-4107-BBA7-6CBFA140D29E}"/>
                </a:ext>
                <a:ext uri="{C183D7F6-B498-43B3-948B-1728B52AA6E4}">
                  <adec:decorative xmlns:adec="http://schemas.microsoft.com/office/drawing/2017/decorative" val="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59448" y="1226550"/>
              <a:ext cx="731520" cy="731520"/>
            </a:xfrm>
            <a:prstGeom prst="rect">
              <a:avLst/>
            </a:prstGeom>
          </p:spPr>
        </p:pic>
        <p:pic>
          <p:nvPicPr>
            <p:cNvPr id="57" name="Graphic 56" descr="AWS machine learning icon.">
              <a:extLst>
                <a:ext uri="{FF2B5EF4-FFF2-40B4-BE49-F238E27FC236}">
                  <a16:creationId xmlns:a16="http://schemas.microsoft.com/office/drawing/2014/main" id="{3CABFD0E-BB49-4FF3-AF90-7E596AB84EAF}"/>
                </a:ext>
                <a:ext uri="{C183D7F6-B498-43B3-948B-1728B52AA6E4}">
                  <adec:decorative xmlns:adec="http://schemas.microsoft.com/office/drawing/2017/decorative" val="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754527" y="3881466"/>
              <a:ext cx="731520" cy="731520"/>
            </a:xfrm>
            <a:prstGeom prst="rect">
              <a:avLst/>
            </a:prstGeom>
          </p:spPr>
        </p:pic>
        <p:sp>
          <p:nvSpPr>
            <p:cNvPr id="59" name="TextBox 58">
              <a:extLst>
                <a:ext uri="{FF2B5EF4-FFF2-40B4-BE49-F238E27FC236}">
                  <a16:creationId xmlns:a16="http://schemas.microsoft.com/office/drawing/2014/main" id="{D2E5BF37-DC18-4CB9-B30F-433B74CDAE9C}"/>
                </a:ext>
              </a:extLst>
            </p:cNvPr>
            <p:cNvSpPr txBox="1"/>
            <p:nvPr/>
          </p:nvSpPr>
          <p:spPr>
            <a:xfrm>
              <a:off x="2388416" y="4571628"/>
              <a:ext cx="14209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Machine Learning</a:t>
              </a:r>
            </a:p>
          </p:txBody>
        </p:sp>
        <p:pic>
          <p:nvPicPr>
            <p:cNvPr id="58" name="Graphic 57">
              <a:extLst>
                <a:ext uri="{FF2B5EF4-FFF2-40B4-BE49-F238E27FC236}">
                  <a16:creationId xmlns:a16="http://schemas.microsoft.com/office/drawing/2014/main" id="{E115ADA5-4FD3-634B-9CEB-C2ACD1B686F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564176" y="1226550"/>
              <a:ext cx="731520" cy="731520"/>
            </a:xfrm>
            <a:prstGeom prst="rect">
              <a:avLst/>
            </a:prstGeom>
          </p:spPr>
        </p:pic>
        <p:sp>
          <p:nvSpPr>
            <p:cNvPr id="60" name="TextBox 59">
              <a:extLst>
                <a:ext uri="{FF2B5EF4-FFF2-40B4-BE49-F238E27FC236}">
                  <a16:creationId xmlns:a16="http://schemas.microsoft.com/office/drawing/2014/main" id="{25B36EFC-4DE3-884A-8A21-A73020518C07}"/>
                </a:ext>
              </a:extLst>
            </p:cNvPr>
            <p:cNvSpPr txBox="1"/>
            <p:nvPr/>
          </p:nvSpPr>
          <p:spPr>
            <a:xfrm>
              <a:off x="6358305" y="1909439"/>
              <a:ext cx="114326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Blockchain</a:t>
              </a:r>
            </a:p>
          </p:txBody>
        </p:sp>
        <p:pic>
          <p:nvPicPr>
            <p:cNvPr id="61" name="Graphic 60">
              <a:extLst>
                <a:ext uri="{FF2B5EF4-FFF2-40B4-BE49-F238E27FC236}">
                  <a16:creationId xmlns:a16="http://schemas.microsoft.com/office/drawing/2014/main" id="{D0BCA487-74F6-C448-9FDA-0F8E56EC7E3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54527" y="1226550"/>
              <a:ext cx="731520" cy="731520"/>
            </a:xfrm>
            <a:prstGeom prst="rect">
              <a:avLst/>
            </a:prstGeom>
          </p:spPr>
        </p:pic>
        <p:sp>
          <p:nvSpPr>
            <p:cNvPr id="62" name="TextBox 61">
              <a:extLst>
                <a:ext uri="{FF2B5EF4-FFF2-40B4-BE49-F238E27FC236}">
                  <a16:creationId xmlns:a16="http://schemas.microsoft.com/office/drawing/2014/main" id="{404286D4-4E11-6544-9882-BCA37CD2F21C}"/>
                </a:ext>
              </a:extLst>
            </p:cNvPr>
            <p:cNvSpPr txBox="1"/>
            <p:nvPr/>
          </p:nvSpPr>
          <p:spPr>
            <a:xfrm>
              <a:off x="2523810" y="1907686"/>
              <a:ext cx="119295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ea typeface="Amazon Ember Light" panose="020B0403020204020204" pitchFamily="34" charset="0"/>
                  <a:cs typeface="Amazon Ember Light" panose="020B0403020204020204" pitchFamily="34" charset="0"/>
                </a:rPr>
                <a:t>Integration</a:t>
              </a:r>
              <a:endPar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endParaRPr>
            </a:p>
          </p:txBody>
        </p:sp>
        <p:pic>
          <p:nvPicPr>
            <p:cNvPr id="63" name="Graphic 62">
              <a:extLst>
                <a:ext uri="{FF2B5EF4-FFF2-40B4-BE49-F238E27FC236}">
                  <a16:creationId xmlns:a16="http://schemas.microsoft.com/office/drawing/2014/main" id="{C9962C28-472E-184B-8D92-C45F606D97E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472489" y="1226550"/>
              <a:ext cx="731520" cy="731520"/>
            </a:xfrm>
            <a:prstGeom prst="rect">
              <a:avLst/>
            </a:prstGeom>
          </p:spPr>
        </p:pic>
        <p:sp>
          <p:nvSpPr>
            <p:cNvPr id="64" name="TextBox 63">
              <a:extLst>
                <a:ext uri="{FF2B5EF4-FFF2-40B4-BE49-F238E27FC236}">
                  <a16:creationId xmlns:a16="http://schemas.microsoft.com/office/drawing/2014/main" id="{F2355A63-AF06-304C-AEA6-A7E601F2930E}"/>
                </a:ext>
              </a:extLst>
            </p:cNvPr>
            <p:cNvSpPr txBox="1"/>
            <p:nvPr/>
          </p:nvSpPr>
          <p:spPr>
            <a:xfrm>
              <a:off x="4273030" y="1916287"/>
              <a:ext cx="113043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AR </a:t>
              </a:r>
              <a:r>
                <a:rPr lang="en-US" sz="1600" dirty="0">
                  <a:solidFill>
                    <a:srgbClr val="000000"/>
                  </a:solidFill>
                  <a:ea typeface="Amazon Ember Light" panose="020B0403020204020204" pitchFamily="34" charset="0"/>
                  <a:cs typeface="Amazon Ember Light" panose="020B0403020204020204" pitchFamily="34" charset="0"/>
                </a:rPr>
                <a:t>and </a:t>
              </a: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VR</a:t>
              </a:r>
            </a:p>
          </p:txBody>
        </p:sp>
        <p:pic>
          <p:nvPicPr>
            <p:cNvPr id="71" name="Graphic 70">
              <a:extLst>
                <a:ext uri="{FF2B5EF4-FFF2-40B4-BE49-F238E27FC236}">
                  <a16:creationId xmlns:a16="http://schemas.microsoft.com/office/drawing/2014/main" id="{93DAA41C-C974-AD47-A53C-1039F8E2DBC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759448" y="2490944"/>
              <a:ext cx="731520" cy="731520"/>
            </a:xfrm>
            <a:prstGeom prst="rect">
              <a:avLst/>
            </a:prstGeom>
          </p:spPr>
        </p:pic>
        <p:sp>
          <p:nvSpPr>
            <p:cNvPr id="72" name="TextBox 71">
              <a:extLst>
                <a:ext uri="{FF2B5EF4-FFF2-40B4-BE49-F238E27FC236}">
                  <a16:creationId xmlns:a16="http://schemas.microsoft.com/office/drawing/2014/main" id="{3692D3A0-CABC-3440-84AD-881EF14C1585}"/>
                </a:ext>
              </a:extLst>
            </p:cNvPr>
            <p:cNvSpPr txBox="1"/>
            <p:nvPr/>
          </p:nvSpPr>
          <p:spPr>
            <a:xfrm>
              <a:off x="8531937" y="3181072"/>
              <a:ext cx="118654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End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Computing</a:t>
              </a:r>
            </a:p>
          </p:txBody>
        </p:sp>
        <p:pic>
          <p:nvPicPr>
            <p:cNvPr id="74" name="Graphic 73">
              <a:extLst>
                <a:ext uri="{FF2B5EF4-FFF2-40B4-BE49-F238E27FC236}">
                  <a16:creationId xmlns:a16="http://schemas.microsoft.com/office/drawing/2014/main" id="{FDF3D634-D03D-164F-A9B6-811A7201F79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64176" y="3881466"/>
              <a:ext cx="731520" cy="731520"/>
            </a:xfrm>
            <a:prstGeom prst="rect">
              <a:avLst/>
            </a:prstGeom>
          </p:spPr>
        </p:pic>
        <p:sp>
          <p:nvSpPr>
            <p:cNvPr id="76" name="TextBox 75">
              <a:extLst>
                <a:ext uri="{FF2B5EF4-FFF2-40B4-BE49-F238E27FC236}">
                  <a16:creationId xmlns:a16="http://schemas.microsoft.com/office/drawing/2014/main" id="{B37499C4-85AB-1643-B309-6C6C773B623F}"/>
                </a:ext>
              </a:extLst>
            </p:cNvPr>
            <p:cNvSpPr txBox="1"/>
            <p:nvPr/>
          </p:nvSpPr>
          <p:spPr>
            <a:xfrm>
              <a:off x="6180372" y="4579366"/>
              <a:ext cx="14991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Media Services</a:t>
              </a:r>
            </a:p>
          </p:txBody>
        </p:sp>
        <p:pic>
          <p:nvPicPr>
            <p:cNvPr id="77" name="Graphic 76">
              <a:extLst>
                <a:ext uri="{FF2B5EF4-FFF2-40B4-BE49-F238E27FC236}">
                  <a16:creationId xmlns:a16="http://schemas.microsoft.com/office/drawing/2014/main" id="{A9FD4A75-9442-7545-BE2D-9637B4E802E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759448" y="3881466"/>
              <a:ext cx="731520" cy="731520"/>
            </a:xfrm>
            <a:prstGeom prst="rect">
              <a:avLst/>
            </a:prstGeom>
          </p:spPr>
        </p:pic>
        <p:sp>
          <p:nvSpPr>
            <p:cNvPr id="78" name="TextBox 77">
              <a:extLst>
                <a:ext uri="{FF2B5EF4-FFF2-40B4-BE49-F238E27FC236}">
                  <a16:creationId xmlns:a16="http://schemas.microsoft.com/office/drawing/2014/main" id="{192EABF2-A4D4-2447-AC15-7BE6FFEB2316}"/>
                </a:ext>
              </a:extLst>
            </p:cNvPr>
            <p:cNvSpPr txBox="1"/>
            <p:nvPr/>
          </p:nvSpPr>
          <p:spPr>
            <a:xfrm>
              <a:off x="8380453" y="4588147"/>
              <a:ext cx="148951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ea typeface="Amazon Ember Light" panose="020B0403020204020204" pitchFamily="34" charset="0"/>
                  <a:cs typeface="Amazon Ember Light" panose="020B0403020204020204" pitchFamily="34" charset="0"/>
                </a:rPr>
                <a:t>Migration and</a:t>
              </a: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Transfer</a:t>
              </a:r>
            </a:p>
          </p:txBody>
        </p:sp>
        <p:pic>
          <p:nvPicPr>
            <p:cNvPr id="80" name="Graphic 79">
              <a:extLst>
                <a:ext uri="{FF2B5EF4-FFF2-40B4-BE49-F238E27FC236}">
                  <a16:creationId xmlns:a16="http://schemas.microsoft.com/office/drawing/2014/main" id="{E2B8BEDD-83DC-7340-BEE5-007FB8658AB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629817" y="2490944"/>
              <a:ext cx="731520" cy="731520"/>
            </a:xfrm>
            <a:prstGeom prst="rect">
              <a:avLst/>
            </a:prstGeom>
          </p:spPr>
        </p:pic>
        <p:sp>
          <p:nvSpPr>
            <p:cNvPr id="81" name="TextBox 80">
              <a:extLst>
                <a:ext uri="{FF2B5EF4-FFF2-40B4-BE49-F238E27FC236}">
                  <a16:creationId xmlns:a16="http://schemas.microsoft.com/office/drawing/2014/main" id="{FE2E7497-1FDC-0145-B2D7-2BB113820948}"/>
                </a:ext>
              </a:extLst>
            </p:cNvPr>
            <p:cNvSpPr txBox="1"/>
            <p:nvPr/>
          </p:nvSpPr>
          <p:spPr>
            <a:xfrm>
              <a:off x="10396695" y="3190696"/>
              <a:ext cx="119776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Game Tech</a:t>
              </a:r>
            </a:p>
          </p:txBody>
        </p:sp>
        <p:pic>
          <p:nvPicPr>
            <p:cNvPr id="84" name="Graphic 83">
              <a:extLst>
                <a:ext uri="{FF2B5EF4-FFF2-40B4-BE49-F238E27FC236}">
                  <a16:creationId xmlns:a16="http://schemas.microsoft.com/office/drawing/2014/main" id="{76CC1574-4316-8745-88E7-3574F726783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472489" y="5240456"/>
              <a:ext cx="731520" cy="731520"/>
            </a:xfrm>
            <a:prstGeom prst="rect">
              <a:avLst/>
            </a:prstGeom>
          </p:spPr>
        </p:pic>
        <p:sp>
          <p:nvSpPr>
            <p:cNvPr id="85" name="TextBox 84">
              <a:extLst>
                <a:ext uri="{FF2B5EF4-FFF2-40B4-BE49-F238E27FC236}">
                  <a16:creationId xmlns:a16="http://schemas.microsoft.com/office/drawing/2014/main" id="{FC1AE6D1-1709-DB47-ACAF-728627BE89DC}"/>
                </a:ext>
              </a:extLst>
            </p:cNvPr>
            <p:cNvSpPr txBox="1"/>
            <p:nvPr/>
          </p:nvSpPr>
          <p:spPr>
            <a:xfrm>
              <a:off x="4383638" y="5952961"/>
              <a:ext cx="9092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Satellite</a:t>
              </a:r>
            </a:p>
          </p:txBody>
        </p:sp>
        <p:pic>
          <p:nvPicPr>
            <p:cNvPr id="87" name="Graphic 86">
              <a:extLst>
                <a:ext uri="{FF2B5EF4-FFF2-40B4-BE49-F238E27FC236}">
                  <a16:creationId xmlns:a16="http://schemas.microsoft.com/office/drawing/2014/main" id="{2B0359D4-DCEE-9C46-85B9-EF49B7C5B03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754527" y="2490944"/>
              <a:ext cx="731520" cy="731520"/>
            </a:xfrm>
            <a:prstGeom prst="rect">
              <a:avLst/>
            </a:prstGeom>
          </p:spPr>
        </p:pic>
        <p:sp>
          <p:nvSpPr>
            <p:cNvPr id="88" name="TextBox 87">
              <a:extLst>
                <a:ext uri="{FF2B5EF4-FFF2-40B4-BE49-F238E27FC236}">
                  <a16:creationId xmlns:a16="http://schemas.microsoft.com/office/drawing/2014/main" id="{E236F9FE-3225-8A45-9D6B-F8A8FEDF5E43}"/>
                </a:ext>
              </a:extLst>
            </p:cNvPr>
            <p:cNvSpPr txBox="1"/>
            <p:nvPr/>
          </p:nvSpPr>
          <p:spPr>
            <a:xfrm>
              <a:off x="2453277" y="3167064"/>
              <a:ext cx="133402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Customer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Engagement</a:t>
              </a:r>
            </a:p>
          </p:txBody>
        </p:sp>
        <p:pic>
          <p:nvPicPr>
            <p:cNvPr id="91" name="Graphic 90">
              <a:extLst>
                <a:ext uri="{FF2B5EF4-FFF2-40B4-BE49-F238E27FC236}">
                  <a16:creationId xmlns:a16="http://schemas.microsoft.com/office/drawing/2014/main" id="{5849C4D0-7B51-A14F-8E95-A7A74E09D33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76609" y="2490944"/>
              <a:ext cx="731520" cy="731520"/>
            </a:xfrm>
            <a:prstGeom prst="rect">
              <a:avLst/>
            </a:prstGeom>
          </p:spPr>
        </p:pic>
        <p:sp>
          <p:nvSpPr>
            <p:cNvPr id="92" name="TextBox 91">
              <a:extLst>
                <a:ext uri="{FF2B5EF4-FFF2-40B4-BE49-F238E27FC236}">
                  <a16:creationId xmlns:a16="http://schemas.microsoft.com/office/drawing/2014/main" id="{9DBF4F11-9E41-514B-BC18-3125833A47B4}"/>
                </a:ext>
              </a:extLst>
            </p:cNvPr>
            <p:cNvSpPr txBox="1"/>
            <p:nvPr/>
          </p:nvSpPr>
          <p:spPr>
            <a:xfrm>
              <a:off x="553719" y="3169460"/>
              <a:ext cx="137730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Cost </a:t>
              </a:r>
              <a:b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Management</a:t>
              </a:r>
            </a:p>
          </p:txBody>
        </p:sp>
        <p:sp>
          <p:nvSpPr>
            <p:cNvPr id="96" name="Rectangle 95">
              <a:extLst>
                <a:ext uri="{FF2B5EF4-FFF2-40B4-BE49-F238E27FC236}">
                  <a16:creationId xmlns:a16="http://schemas.microsoft.com/office/drawing/2014/main" id="{724E1064-3771-FA45-A869-F78924D20C6A}"/>
                </a:ext>
              </a:extLst>
            </p:cNvPr>
            <p:cNvSpPr/>
            <p:nvPr/>
          </p:nvSpPr>
          <p:spPr>
            <a:xfrm>
              <a:off x="9981019" y="1218195"/>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97" name="Rectangle 96">
              <a:extLst>
                <a:ext uri="{FF2B5EF4-FFF2-40B4-BE49-F238E27FC236}">
                  <a16:creationId xmlns:a16="http://schemas.microsoft.com/office/drawing/2014/main" id="{99540499-7213-0347-97B1-E1F61767D82D}"/>
                </a:ext>
              </a:extLst>
            </p:cNvPr>
            <p:cNvSpPr/>
            <p:nvPr/>
          </p:nvSpPr>
          <p:spPr>
            <a:xfrm>
              <a:off x="3823691" y="2464017"/>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98" name="Rectangle 97">
              <a:extLst>
                <a:ext uri="{FF2B5EF4-FFF2-40B4-BE49-F238E27FC236}">
                  <a16:creationId xmlns:a16="http://schemas.microsoft.com/office/drawing/2014/main" id="{B314A9FB-27A8-8E46-A1C5-A50639E56263}"/>
                </a:ext>
              </a:extLst>
            </p:cNvPr>
            <p:cNvSpPr/>
            <p:nvPr/>
          </p:nvSpPr>
          <p:spPr>
            <a:xfrm>
              <a:off x="227811" y="2469379"/>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p:txBody>
        </p:sp>
        <p:sp>
          <p:nvSpPr>
            <p:cNvPr id="100" name="Rectangle 99">
              <a:extLst>
                <a:ext uri="{FF2B5EF4-FFF2-40B4-BE49-F238E27FC236}">
                  <a16:creationId xmlns:a16="http://schemas.microsoft.com/office/drawing/2014/main" id="{6F2C8F17-9ED4-FB4F-845C-10F2364DC4E3}"/>
                </a:ext>
              </a:extLst>
            </p:cNvPr>
            <p:cNvSpPr/>
            <p:nvPr/>
          </p:nvSpPr>
          <p:spPr>
            <a:xfrm>
              <a:off x="227811" y="5245768"/>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01" name="Rectangle 100">
              <a:extLst>
                <a:ext uri="{FF2B5EF4-FFF2-40B4-BE49-F238E27FC236}">
                  <a16:creationId xmlns:a16="http://schemas.microsoft.com/office/drawing/2014/main" id="{65FD5D28-50D8-344A-AACB-BD38101686FC}"/>
                </a:ext>
              </a:extLst>
            </p:cNvPr>
            <p:cNvSpPr/>
            <p:nvPr/>
          </p:nvSpPr>
          <p:spPr>
            <a:xfrm>
              <a:off x="5915378" y="5250258"/>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02" name="Rectangle 101">
              <a:extLst>
                <a:ext uri="{FF2B5EF4-FFF2-40B4-BE49-F238E27FC236}">
                  <a16:creationId xmlns:a16="http://schemas.microsoft.com/office/drawing/2014/main" id="{3D59AB44-15C9-DA47-A4C9-87D8560542DF}"/>
                </a:ext>
              </a:extLst>
            </p:cNvPr>
            <p:cNvSpPr/>
            <p:nvPr/>
          </p:nvSpPr>
          <p:spPr>
            <a:xfrm>
              <a:off x="8110650" y="5259934"/>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pic>
          <p:nvPicPr>
            <p:cNvPr id="103" name="Graphic 102">
              <a:extLst>
                <a:ext uri="{FF2B5EF4-FFF2-40B4-BE49-F238E27FC236}">
                  <a16:creationId xmlns:a16="http://schemas.microsoft.com/office/drawing/2014/main" id="{5C507252-74D0-604D-9FAD-68677C42BA89}"/>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754527" y="5240456"/>
              <a:ext cx="731520" cy="731520"/>
            </a:xfrm>
            <a:prstGeom prst="rect">
              <a:avLst/>
            </a:prstGeom>
          </p:spPr>
        </p:pic>
        <p:sp>
          <p:nvSpPr>
            <p:cNvPr id="104" name="TextBox 103">
              <a:extLst>
                <a:ext uri="{FF2B5EF4-FFF2-40B4-BE49-F238E27FC236}">
                  <a16:creationId xmlns:a16="http://schemas.microsoft.com/office/drawing/2014/main" id="{5F651800-958E-7444-9606-DF8A840194B7}"/>
                </a:ext>
              </a:extLst>
            </p:cNvPr>
            <p:cNvSpPr txBox="1"/>
            <p:nvPr/>
          </p:nvSpPr>
          <p:spPr>
            <a:xfrm>
              <a:off x="2642432" y="5952961"/>
              <a:ext cx="95571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Robotics</a:t>
              </a:r>
            </a:p>
          </p:txBody>
        </p:sp>
        <p:sp>
          <p:nvSpPr>
            <p:cNvPr id="105" name="Rectangle 104">
              <a:extLst>
                <a:ext uri="{FF2B5EF4-FFF2-40B4-BE49-F238E27FC236}">
                  <a16:creationId xmlns:a16="http://schemas.microsoft.com/office/drawing/2014/main" id="{47FB867A-CA2E-3E4D-9333-F8B974D99311}"/>
                </a:ext>
              </a:extLst>
            </p:cNvPr>
            <p:cNvSpPr/>
            <p:nvPr/>
          </p:nvSpPr>
          <p:spPr>
            <a:xfrm>
              <a:off x="3823691" y="3865147"/>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grpSp>
      <p:sp>
        <p:nvSpPr>
          <p:cNvPr id="14" name="Footer Placeholder 13">
            <a:extLst>
              <a:ext uri="{C183D7F6-B498-43B3-948B-1728B52AA6E4}">
                <adec:decorative xmlns:adec="http://schemas.microsoft.com/office/drawing/2017/decorative" val="1"/>
              </a:ext>
            </a:extLst>
          </p:cNvPr>
          <p:cNvSpPr>
            <a:spLocks noGrp="1"/>
          </p:cNvSpPr>
          <p:nvPr>
            <p:ph type="ftr" sz="quarter" idx="3"/>
          </p:nvPr>
        </p:nvSpPr>
        <p:spPr>
          <a:xfrm>
            <a:off x="106701" y="6437597"/>
            <a:ext cx="3735457" cy="365125"/>
          </a:xfrm>
        </p:spPr>
        <p:txBody>
          <a:bodyPr/>
          <a:lstStyle/>
          <a:p>
            <a:pPr lvl="0"/>
            <a:r>
              <a:rPr lang="en-US" noProof="0" dirty="0"/>
              <a:t>© 2019 Amazon Web Services, Inc. or its Affiliates. All rights reserved.</a:t>
            </a:r>
          </a:p>
        </p:txBody>
      </p:sp>
      <p:sp>
        <p:nvSpPr>
          <p:cNvPr id="15" name="Slide Number Placeholder 14">
            <a:extLst>
              <a:ext uri="{C183D7F6-B498-43B3-948B-1728B52AA6E4}">
                <adec:decorative xmlns:adec="http://schemas.microsoft.com/office/drawing/2017/decorative" val="1"/>
              </a:ext>
            </a:extLst>
          </p:cNvPr>
          <p:cNvSpPr>
            <a:spLocks noGrp="1"/>
          </p:cNvSpPr>
          <p:nvPr>
            <p:ph type="sldNum" sz="quarter" idx="12"/>
          </p:nvPr>
        </p:nvSpPr>
        <p:spPr/>
        <p:txBody>
          <a:bodyPr/>
          <a:lstStyle/>
          <a:p>
            <a:pPr lvl="0"/>
            <a:fld id="{B6A95138-A96E-2F42-A959-2EFD44FE4AB7}" type="slidenum">
              <a:rPr lang="en-US" noProof="0" smtClean="0"/>
              <a:pPr lvl="0"/>
              <a:t>16</a:t>
            </a:fld>
            <a:endParaRPr lang="en-US" noProof="0" dirty="0"/>
          </a:p>
        </p:txBody>
      </p:sp>
    </p:spTree>
    <p:custDataLst>
      <p:tags r:id="rId1"/>
    </p:custDataLst>
    <p:extLst>
      <p:ext uri="{BB962C8B-B14F-4D97-AF65-F5344CB8AC3E}">
        <p14:creationId xmlns:p14="http://schemas.microsoft.com/office/powerpoint/2010/main" val="371342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87DF-8CBE-D149-A015-D6837BDC28A3}"/>
              </a:ext>
            </a:extLst>
          </p:cNvPr>
          <p:cNvSpPr>
            <a:spLocks noGrp="1"/>
          </p:cNvSpPr>
          <p:nvPr>
            <p:ph type="title"/>
          </p:nvPr>
        </p:nvSpPr>
        <p:spPr/>
        <p:txBody>
          <a:bodyPr/>
          <a:lstStyle/>
          <a:p>
            <a:r>
              <a:rPr lang="en-US" dirty="0"/>
              <a:t>Storage service category</a:t>
            </a:r>
          </a:p>
        </p:txBody>
      </p:sp>
      <p:sp>
        <p:nvSpPr>
          <p:cNvPr id="22" name="TextBox 21">
            <a:extLst>
              <a:ext uri="{FF2B5EF4-FFF2-40B4-BE49-F238E27FC236}">
                <a16:creationId xmlns:a16="http://schemas.microsoft.com/office/drawing/2014/main" id="{175EBD76-33FF-C249-857A-D5B03B431E46}"/>
              </a:ext>
            </a:extLst>
          </p:cNvPr>
          <p:cNvSpPr txBox="1"/>
          <p:nvPr/>
        </p:nvSpPr>
        <p:spPr>
          <a:xfrm>
            <a:off x="7498080" y="1767840"/>
            <a:ext cx="3041217"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storage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sp>
        <p:nvSpPr>
          <p:cNvPr id="3" name="Slide Number Placeholder 2">
            <a:extLst>
              <a:ext uri="{FF2B5EF4-FFF2-40B4-BE49-F238E27FC236}">
                <a16:creationId xmlns:a16="http://schemas.microsoft.com/office/drawing/2014/main" id="{F7104309-EED9-A643-86FC-15CA1E9C630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
        <p:nvSpPr>
          <p:cNvPr id="4" name="Footer Placeholder 3">
            <a:extLst>
              <a:ext uri="{FF2B5EF4-FFF2-40B4-BE49-F238E27FC236}">
                <a16:creationId xmlns:a16="http://schemas.microsoft.com/office/drawing/2014/main" id="{613FB333-E4B3-9445-9CD4-9A512B62FE6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23" name="Graphic 22">
            <a:extLst>
              <a:ext uri="{FF2B5EF4-FFF2-40B4-BE49-F238E27FC236}">
                <a16:creationId xmlns:a16="http://schemas.microsoft.com/office/drawing/2014/main" id="{F5AD848D-096D-AD48-A30B-8B76641E39A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3680" y="1645920"/>
            <a:ext cx="952500" cy="952500"/>
          </a:xfrm>
          <a:prstGeom prst="rect">
            <a:avLst/>
          </a:prstGeom>
        </p:spPr>
      </p:pic>
      <p:sp>
        <p:nvSpPr>
          <p:cNvPr id="25" name="TextBox 24">
            <a:extLst>
              <a:ext uri="{FF2B5EF4-FFF2-40B4-BE49-F238E27FC236}">
                <a16:creationId xmlns:a16="http://schemas.microsoft.com/office/drawing/2014/main" id="{DB05E0FA-65E7-8948-82FB-DEF1ABDA01B1}"/>
              </a:ext>
            </a:extLst>
          </p:cNvPr>
          <p:cNvSpPr txBox="1"/>
          <p:nvPr/>
        </p:nvSpPr>
        <p:spPr>
          <a:xfrm>
            <a:off x="6977477" y="3811992"/>
            <a:ext cx="1975088" cy="830997"/>
          </a:xfrm>
          <a:prstGeom prst="rect">
            <a:avLst/>
          </a:prstGeom>
          <a:noFill/>
        </p:spPr>
        <p:txBody>
          <a:bodyPr wrap="square" rtlCol="0">
            <a:spAutoFit/>
          </a:bodyPr>
          <a:lstStyle/>
          <a:p>
            <a:pPr algn="ctr"/>
            <a:r>
              <a:rPr lang="en-US" sz="1600" dirty="0">
                <a:ea typeface="Amazon Ember" panose="02000000000000000000" pitchFamily="2" charset="0"/>
              </a:rPr>
              <a:t>Amazon Elastic Block Store (Amazon EBS)</a:t>
            </a:r>
          </a:p>
        </p:txBody>
      </p:sp>
      <p:sp>
        <p:nvSpPr>
          <p:cNvPr id="26" name="TextBox 25">
            <a:extLst>
              <a:ext uri="{FF2B5EF4-FFF2-40B4-BE49-F238E27FC236}">
                <a16:creationId xmlns:a16="http://schemas.microsoft.com/office/drawing/2014/main" id="{5815BD1B-544F-2E4B-9156-EE3B009596B7}"/>
              </a:ext>
            </a:extLst>
          </p:cNvPr>
          <p:cNvSpPr txBox="1"/>
          <p:nvPr/>
        </p:nvSpPr>
        <p:spPr>
          <a:xfrm>
            <a:off x="9058954" y="3824183"/>
            <a:ext cx="1946816" cy="830997"/>
          </a:xfrm>
          <a:prstGeom prst="rect">
            <a:avLst/>
          </a:prstGeom>
          <a:noFill/>
        </p:spPr>
        <p:txBody>
          <a:bodyPr wrap="square" rtlCol="0">
            <a:spAutoFit/>
          </a:bodyPr>
          <a:lstStyle/>
          <a:p>
            <a:pPr algn="ctr"/>
            <a:r>
              <a:rPr lang="en-US" sz="1600" dirty="0">
                <a:ea typeface="Amazon Ember" panose="02000000000000000000" pitchFamily="2" charset="0"/>
              </a:rPr>
              <a:t>Amazon Elastic </a:t>
            </a:r>
            <a:br>
              <a:rPr lang="en-US" sz="1600" dirty="0">
                <a:ea typeface="Amazon Ember" panose="02000000000000000000" pitchFamily="2" charset="0"/>
              </a:rPr>
            </a:br>
            <a:r>
              <a:rPr lang="en-US" sz="1600" dirty="0">
                <a:ea typeface="Amazon Ember" panose="02000000000000000000" pitchFamily="2" charset="0"/>
              </a:rPr>
              <a:t>File System </a:t>
            </a:r>
            <a:br>
              <a:rPr lang="en-US" sz="1600" dirty="0">
                <a:ea typeface="Amazon Ember" panose="02000000000000000000" pitchFamily="2" charset="0"/>
              </a:rPr>
            </a:br>
            <a:r>
              <a:rPr lang="en-US" sz="1600" dirty="0">
                <a:ea typeface="Amazon Ember" panose="02000000000000000000" pitchFamily="2" charset="0"/>
              </a:rPr>
              <a:t>(Amazon EFS)</a:t>
            </a:r>
          </a:p>
        </p:txBody>
      </p:sp>
      <p:pic>
        <p:nvPicPr>
          <p:cNvPr id="27" name="Graphic 26">
            <a:extLst>
              <a:ext uri="{FF2B5EF4-FFF2-40B4-BE49-F238E27FC236}">
                <a16:creationId xmlns:a16="http://schemas.microsoft.com/office/drawing/2014/main" id="{0770DF43-F769-9740-9FF7-040471A010B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09118" y="3108960"/>
            <a:ext cx="711200" cy="711200"/>
          </a:xfrm>
          <a:prstGeom prst="rect">
            <a:avLst/>
          </a:prstGeom>
        </p:spPr>
      </p:pic>
      <p:pic>
        <p:nvPicPr>
          <p:cNvPr id="28" name="Graphic 27">
            <a:extLst>
              <a:ext uri="{FF2B5EF4-FFF2-40B4-BE49-F238E27FC236}">
                <a16:creationId xmlns:a16="http://schemas.microsoft.com/office/drawing/2014/main" id="{F4C2B7D8-41E8-AB4E-A0FC-0DFC8AE5E36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2640" y="3108960"/>
            <a:ext cx="711200" cy="711200"/>
          </a:xfrm>
          <a:prstGeom prst="rect">
            <a:avLst/>
          </a:prstGeom>
        </p:spPr>
      </p:pic>
      <p:pic>
        <p:nvPicPr>
          <p:cNvPr id="29" name="Graphic 28">
            <a:extLst>
              <a:ext uri="{FF2B5EF4-FFF2-40B4-BE49-F238E27FC236}">
                <a16:creationId xmlns:a16="http://schemas.microsoft.com/office/drawing/2014/main" id="{F28C9015-696E-B64C-AB86-98805962E1C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86400" y="3108960"/>
            <a:ext cx="711200" cy="711200"/>
          </a:xfrm>
          <a:prstGeom prst="rect">
            <a:avLst/>
          </a:prstGeom>
        </p:spPr>
      </p:pic>
      <p:sp>
        <p:nvSpPr>
          <p:cNvPr id="30" name="TextBox 29">
            <a:extLst>
              <a:ext uri="{FF2B5EF4-FFF2-40B4-BE49-F238E27FC236}">
                <a16:creationId xmlns:a16="http://schemas.microsoft.com/office/drawing/2014/main" id="{77B8B150-4F32-1A44-A83C-6A4B24ACB6ED}"/>
              </a:ext>
            </a:extLst>
          </p:cNvPr>
          <p:cNvSpPr txBox="1"/>
          <p:nvPr/>
        </p:nvSpPr>
        <p:spPr>
          <a:xfrm>
            <a:off x="4691987" y="3811992"/>
            <a:ext cx="2303123" cy="830997"/>
          </a:xfrm>
          <a:prstGeom prst="rect">
            <a:avLst/>
          </a:prstGeom>
          <a:noFill/>
        </p:spPr>
        <p:txBody>
          <a:bodyPr wrap="square" rtlCol="0">
            <a:spAutoFit/>
          </a:bodyPr>
          <a:lstStyle/>
          <a:p>
            <a:pPr algn="ctr"/>
            <a:r>
              <a:rPr lang="en-US" sz="1600" dirty="0">
                <a:ea typeface="Amazon Ember" panose="02000000000000000000" pitchFamily="2" charset="0"/>
              </a:rPr>
              <a:t>Amazon Simple Storage Service (Amazon S3)</a:t>
            </a:r>
          </a:p>
        </p:txBody>
      </p:sp>
      <p:pic>
        <p:nvPicPr>
          <p:cNvPr id="31" name="Graphic 30">
            <a:extLst>
              <a:ext uri="{FF2B5EF4-FFF2-40B4-BE49-F238E27FC236}">
                <a16:creationId xmlns:a16="http://schemas.microsoft.com/office/drawing/2014/main" id="{95687B1B-A788-4749-B9D8-7CC5B452420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34069" y="4937760"/>
            <a:ext cx="711200" cy="711200"/>
          </a:xfrm>
          <a:prstGeom prst="rect">
            <a:avLst/>
          </a:prstGeom>
        </p:spPr>
      </p:pic>
      <p:sp>
        <p:nvSpPr>
          <p:cNvPr id="32" name="TextBox 31">
            <a:extLst>
              <a:ext uri="{FF2B5EF4-FFF2-40B4-BE49-F238E27FC236}">
                <a16:creationId xmlns:a16="http://schemas.microsoft.com/office/drawing/2014/main" id="{66B140F6-4831-9244-9196-77012FEA7B09}"/>
              </a:ext>
            </a:extLst>
          </p:cNvPr>
          <p:cNvSpPr txBox="1"/>
          <p:nvPr/>
        </p:nvSpPr>
        <p:spPr>
          <a:xfrm>
            <a:off x="5826525" y="5659465"/>
            <a:ext cx="2301904" cy="830997"/>
          </a:xfrm>
          <a:prstGeom prst="rect">
            <a:avLst/>
          </a:prstGeom>
          <a:noFill/>
        </p:spPr>
        <p:txBody>
          <a:bodyPr wrap="square" rtlCol="0">
            <a:spAutoFit/>
          </a:bodyPr>
          <a:lstStyle/>
          <a:p>
            <a:pPr algn="ctr"/>
            <a:r>
              <a:rPr lang="en-US" sz="1600" dirty="0">
                <a:ea typeface="Amazon Ember" panose="02000000000000000000" pitchFamily="2" charset="0"/>
              </a:rPr>
              <a:t>Amazon Simple Storage Service </a:t>
            </a:r>
            <a:br>
              <a:rPr lang="en-US" sz="1600" dirty="0">
                <a:ea typeface="Amazon Ember" panose="02000000000000000000" pitchFamily="2" charset="0"/>
              </a:rPr>
            </a:br>
            <a:r>
              <a:rPr lang="en-US" sz="1600" dirty="0">
                <a:ea typeface="Amazon Ember" panose="02000000000000000000" pitchFamily="2" charset="0"/>
              </a:rPr>
              <a:t>Glacier</a:t>
            </a:r>
          </a:p>
        </p:txBody>
      </p:sp>
      <p:pic>
        <p:nvPicPr>
          <p:cNvPr id="36" name="Picture 35">
            <a:extLst>
              <a:ext uri="{FF2B5EF4-FFF2-40B4-BE49-F238E27FC236}">
                <a16:creationId xmlns:a16="http://schemas.microsoft.com/office/drawing/2014/main" id="{1016A4DB-0173-2445-A6C9-B54A39F67EF5}"/>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48640" y="1645920"/>
            <a:ext cx="3657600" cy="2743200"/>
          </a:xfrm>
          <a:prstGeom prst="rect">
            <a:avLst/>
          </a:prstGeom>
        </p:spPr>
      </p:pic>
      <p:sp>
        <p:nvSpPr>
          <p:cNvPr id="37" name="Footer Placeholder 3">
            <a:extLst>
              <a:ext uri="{FF2B5EF4-FFF2-40B4-BE49-F238E27FC236}">
                <a16:creationId xmlns:a16="http://schemas.microsoft.com/office/drawing/2014/main" id="{8FB6F866-474F-6942-9BCE-AD7FBF7BE088}"/>
              </a:ext>
              <a:ext uri="{C183D7F6-B498-43B3-948B-1728B52AA6E4}">
                <adec:decorative xmlns:adec="http://schemas.microsoft.com/office/drawing/2017/decorative" val="1"/>
              </a:ext>
            </a:extLst>
          </p:cNvPr>
          <p:cNvSpPr txBox="1">
            <a:spLocks/>
          </p:cNvSpPr>
          <p:nvPr/>
        </p:nvSpPr>
        <p:spPr>
          <a:xfrm>
            <a:off x="419101" y="4463771"/>
            <a:ext cx="4055556" cy="179217"/>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from https://</a:t>
            </a:r>
            <a:r>
              <a:rPr lang="en-US" dirty="0" err="1"/>
              <a:t>www.pexels.com</a:t>
            </a:r>
            <a:r>
              <a:rPr lang="en-US" dirty="0"/>
              <a:t>/photo/black-and-grey-device-159282/</a:t>
            </a:r>
          </a:p>
        </p:txBody>
      </p:sp>
    </p:spTree>
    <p:custDataLst>
      <p:tags r:id="rId1"/>
    </p:custDataLst>
    <p:extLst>
      <p:ext uri="{BB962C8B-B14F-4D97-AF65-F5344CB8AC3E}">
        <p14:creationId xmlns:p14="http://schemas.microsoft.com/office/powerpoint/2010/main" val="966340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C665-1496-E04B-9833-4210992DF353}"/>
              </a:ext>
            </a:extLst>
          </p:cNvPr>
          <p:cNvSpPr>
            <a:spLocks noGrp="1"/>
          </p:cNvSpPr>
          <p:nvPr>
            <p:ph type="title"/>
          </p:nvPr>
        </p:nvSpPr>
        <p:spPr/>
        <p:txBody>
          <a:bodyPr/>
          <a:lstStyle/>
          <a:p>
            <a:r>
              <a:rPr lang="en-US" dirty="0"/>
              <a:t>Compute service category</a:t>
            </a:r>
          </a:p>
        </p:txBody>
      </p:sp>
      <p:sp>
        <p:nvSpPr>
          <p:cNvPr id="24" name="TextBox 23">
            <a:extLst>
              <a:ext uri="{FF2B5EF4-FFF2-40B4-BE49-F238E27FC236}">
                <a16:creationId xmlns:a16="http://schemas.microsoft.com/office/drawing/2014/main" id="{9B76C446-310D-D844-BD03-DEB6DCF1FF8F}"/>
              </a:ext>
            </a:extLst>
          </p:cNvPr>
          <p:cNvSpPr txBox="1"/>
          <p:nvPr/>
        </p:nvSpPr>
        <p:spPr>
          <a:xfrm>
            <a:off x="7485888" y="1767840"/>
            <a:ext cx="3275256"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Compute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pic>
        <p:nvPicPr>
          <p:cNvPr id="5" name="Graphic 4">
            <a:extLst>
              <a:ext uri="{FF2B5EF4-FFF2-40B4-BE49-F238E27FC236}">
                <a16:creationId xmlns:a16="http://schemas.microsoft.com/office/drawing/2014/main" id="{467476B8-F9E0-204D-9D5F-CF449329187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3680" y="1645920"/>
            <a:ext cx="952500" cy="952500"/>
          </a:xfrm>
          <a:prstGeom prst="rect">
            <a:avLst/>
          </a:prstGeom>
        </p:spPr>
      </p:pic>
      <p:sp>
        <p:nvSpPr>
          <p:cNvPr id="6" name="TextBox 5">
            <a:extLst>
              <a:ext uri="{FF2B5EF4-FFF2-40B4-BE49-F238E27FC236}">
                <a16:creationId xmlns:a16="http://schemas.microsoft.com/office/drawing/2014/main" id="{73E783F2-02D4-E640-B7D7-06500347C1CA}"/>
              </a:ext>
            </a:extLst>
          </p:cNvPr>
          <p:cNvSpPr txBox="1"/>
          <p:nvPr/>
        </p:nvSpPr>
        <p:spPr>
          <a:xfrm>
            <a:off x="5083131" y="3833271"/>
            <a:ext cx="1513305" cy="338554"/>
          </a:xfrm>
          <a:prstGeom prst="rect">
            <a:avLst/>
          </a:prstGeom>
          <a:noFill/>
        </p:spPr>
        <p:txBody>
          <a:bodyPr wrap="square" rtlCol="0">
            <a:spAutoFit/>
          </a:bodyPr>
          <a:lstStyle/>
          <a:p>
            <a:pPr algn="ctr"/>
            <a:r>
              <a:rPr lang="en-US" sz="1600" dirty="0">
                <a:ea typeface="Amazon Ember" panose="02000000000000000000" pitchFamily="2" charset="0"/>
              </a:rPr>
              <a:t>Amazon EC2</a:t>
            </a:r>
          </a:p>
        </p:txBody>
      </p:sp>
      <p:pic>
        <p:nvPicPr>
          <p:cNvPr id="7" name="Graphic 6">
            <a:extLst>
              <a:ext uri="{FF2B5EF4-FFF2-40B4-BE49-F238E27FC236}">
                <a16:creationId xmlns:a16="http://schemas.microsoft.com/office/drawing/2014/main" id="{07C8713D-BF19-814C-A7A6-88AB7C2F7BF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400" y="3108960"/>
            <a:ext cx="711200" cy="711200"/>
          </a:xfrm>
          <a:prstGeom prst="rect">
            <a:avLst/>
          </a:prstGeom>
        </p:spPr>
      </p:pic>
      <p:sp>
        <p:nvSpPr>
          <p:cNvPr id="9" name="TextBox 8">
            <a:extLst>
              <a:ext uri="{FF2B5EF4-FFF2-40B4-BE49-F238E27FC236}">
                <a16:creationId xmlns:a16="http://schemas.microsoft.com/office/drawing/2014/main" id="{2134AB42-E5B9-534F-91C3-CC6235D69904}"/>
              </a:ext>
            </a:extLst>
          </p:cNvPr>
          <p:cNvSpPr txBox="1"/>
          <p:nvPr/>
        </p:nvSpPr>
        <p:spPr>
          <a:xfrm>
            <a:off x="6829013" y="3821998"/>
            <a:ext cx="1352391" cy="584775"/>
          </a:xfrm>
          <a:prstGeom prst="rect">
            <a:avLst/>
          </a:prstGeom>
          <a:noFill/>
        </p:spPr>
        <p:txBody>
          <a:bodyPr wrap="square" rtlCol="0">
            <a:spAutoFit/>
          </a:bodyPr>
          <a:lstStyle/>
          <a:p>
            <a:pPr algn="ctr"/>
            <a:r>
              <a:rPr lang="en-US" sz="1600" dirty="0">
                <a:ea typeface="Amazon Ember" panose="02000000000000000000" pitchFamily="2" charset="0"/>
              </a:rPr>
              <a:t>Amazon EC2 </a:t>
            </a:r>
            <a:br>
              <a:rPr lang="en-US" sz="1600" dirty="0">
                <a:ea typeface="Amazon Ember" panose="02000000000000000000" pitchFamily="2" charset="0"/>
              </a:rPr>
            </a:br>
            <a:r>
              <a:rPr lang="en-US" sz="1600" dirty="0">
                <a:ea typeface="Amazon Ember" panose="02000000000000000000" pitchFamily="2" charset="0"/>
              </a:rPr>
              <a:t>Auto Scaling</a:t>
            </a:r>
          </a:p>
        </p:txBody>
      </p:sp>
      <p:pic>
        <p:nvPicPr>
          <p:cNvPr id="10" name="Graphic 9">
            <a:extLst>
              <a:ext uri="{FF2B5EF4-FFF2-40B4-BE49-F238E27FC236}">
                <a16:creationId xmlns:a16="http://schemas.microsoft.com/office/drawing/2014/main" id="{B83AC237-52BF-1D42-A9AA-92AED9A9113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9609" y="3108960"/>
            <a:ext cx="711200" cy="711200"/>
          </a:xfrm>
          <a:prstGeom prst="rect">
            <a:avLst/>
          </a:prstGeom>
        </p:spPr>
      </p:pic>
      <p:sp>
        <p:nvSpPr>
          <p:cNvPr id="11" name="TextBox 10">
            <a:extLst>
              <a:ext uri="{FF2B5EF4-FFF2-40B4-BE49-F238E27FC236}">
                <a16:creationId xmlns:a16="http://schemas.microsoft.com/office/drawing/2014/main" id="{305E3A61-31C5-CF4E-95BD-700D125AEE04}"/>
              </a:ext>
            </a:extLst>
          </p:cNvPr>
          <p:cNvSpPr txBox="1"/>
          <p:nvPr/>
        </p:nvSpPr>
        <p:spPr>
          <a:xfrm>
            <a:off x="8256603" y="3789560"/>
            <a:ext cx="1828060" cy="830997"/>
          </a:xfrm>
          <a:prstGeom prst="rect">
            <a:avLst/>
          </a:prstGeom>
          <a:noFill/>
        </p:spPr>
        <p:txBody>
          <a:bodyPr wrap="square" rtlCol="0">
            <a:spAutoFit/>
          </a:bodyPr>
          <a:lstStyle/>
          <a:p>
            <a:pPr algn="ctr"/>
            <a:r>
              <a:rPr lang="en-US" sz="1600" dirty="0">
                <a:ea typeface="Amazon Ember" panose="02000000000000000000" pitchFamily="2" charset="0"/>
              </a:rPr>
              <a:t>Amazon Elastic Container Service (Amazon ECS)</a:t>
            </a:r>
          </a:p>
        </p:txBody>
      </p:sp>
      <p:pic>
        <p:nvPicPr>
          <p:cNvPr id="12" name="Graphic 11">
            <a:extLst>
              <a:ext uri="{FF2B5EF4-FFF2-40B4-BE49-F238E27FC236}">
                <a16:creationId xmlns:a16="http://schemas.microsoft.com/office/drawing/2014/main" id="{AB85EAA8-3311-5D47-AF6F-A69CB790277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5033" y="3108960"/>
            <a:ext cx="711200" cy="711200"/>
          </a:xfrm>
          <a:prstGeom prst="rect">
            <a:avLst/>
          </a:prstGeom>
        </p:spPr>
      </p:pic>
      <p:sp>
        <p:nvSpPr>
          <p:cNvPr id="13" name="TextBox 12">
            <a:extLst>
              <a:ext uri="{FF2B5EF4-FFF2-40B4-BE49-F238E27FC236}">
                <a16:creationId xmlns:a16="http://schemas.microsoft.com/office/drawing/2014/main" id="{7FF9B5EE-18FB-7E40-A786-5E3182319AD9}"/>
              </a:ext>
            </a:extLst>
          </p:cNvPr>
          <p:cNvSpPr txBox="1"/>
          <p:nvPr/>
        </p:nvSpPr>
        <p:spPr>
          <a:xfrm>
            <a:off x="5163589" y="5642359"/>
            <a:ext cx="1352391" cy="584775"/>
          </a:xfrm>
          <a:prstGeom prst="rect">
            <a:avLst/>
          </a:prstGeom>
          <a:noFill/>
        </p:spPr>
        <p:txBody>
          <a:bodyPr wrap="square" rtlCol="0">
            <a:spAutoFit/>
          </a:bodyPr>
          <a:lstStyle/>
          <a:p>
            <a:pPr algn="ctr"/>
            <a:r>
              <a:rPr lang="en-US" sz="1600" dirty="0">
                <a:ea typeface="Amazon Ember" panose="02000000000000000000" pitchFamily="2" charset="0"/>
              </a:rPr>
              <a:t>AWS Elastic </a:t>
            </a:r>
            <a:br>
              <a:rPr lang="en-US" sz="1600" dirty="0">
                <a:ea typeface="Amazon Ember" panose="02000000000000000000" pitchFamily="2" charset="0"/>
              </a:rPr>
            </a:br>
            <a:r>
              <a:rPr lang="en-US" sz="1600" dirty="0">
                <a:ea typeface="Amazon Ember" panose="02000000000000000000" pitchFamily="2" charset="0"/>
              </a:rPr>
              <a:t>Beanstalk</a:t>
            </a:r>
          </a:p>
        </p:txBody>
      </p:sp>
      <p:pic>
        <p:nvPicPr>
          <p:cNvPr id="14" name="Graphic 13">
            <a:extLst>
              <a:ext uri="{FF2B5EF4-FFF2-40B4-BE49-F238E27FC236}">
                <a16:creationId xmlns:a16="http://schemas.microsoft.com/office/drawing/2014/main" id="{D18A85BB-3AAC-9642-AEC9-2EF03139119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84185" y="4937760"/>
            <a:ext cx="711200" cy="711200"/>
          </a:xfrm>
          <a:prstGeom prst="rect">
            <a:avLst/>
          </a:prstGeom>
        </p:spPr>
      </p:pic>
      <p:sp>
        <p:nvSpPr>
          <p:cNvPr id="15" name="TextBox 14">
            <a:extLst>
              <a:ext uri="{FF2B5EF4-FFF2-40B4-BE49-F238E27FC236}">
                <a16:creationId xmlns:a16="http://schemas.microsoft.com/office/drawing/2014/main" id="{B1410AB9-7F99-4F43-89CA-988B0920A106}"/>
              </a:ext>
            </a:extLst>
          </p:cNvPr>
          <p:cNvSpPr txBox="1"/>
          <p:nvPr/>
        </p:nvSpPr>
        <p:spPr>
          <a:xfrm>
            <a:off x="6829012" y="5674588"/>
            <a:ext cx="1352391" cy="584775"/>
          </a:xfrm>
          <a:prstGeom prst="rect">
            <a:avLst/>
          </a:prstGeom>
          <a:noFill/>
        </p:spPr>
        <p:txBody>
          <a:bodyPr wrap="square" rtlCol="0">
            <a:spAutoFit/>
          </a:bodyPr>
          <a:lstStyle/>
          <a:p>
            <a:pPr algn="ctr"/>
            <a:r>
              <a:rPr lang="en-US" sz="1600" dirty="0">
                <a:ea typeface="Amazon Ember" panose="02000000000000000000" pitchFamily="2" charset="0"/>
              </a:rPr>
              <a:t>AWS Lambda</a:t>
            </a:r>
          </a:p>
        </p:txBody>
      </p:sp>
      <p:pic>
        <p:nvPicPr>
          <p:cNvPr id="16" name="Graphic 15">
            <a:extLst>
              <a:ext uri="{FF2B5EF4-FFF2-40B4-BE49-F238E27FC236}">
                <a16:creationId xmlns:a16="http://schemas.microsoft.com/office/drawing/2014/main" id="{6AEFBB74-E736-3141-AE1E-936FF86B566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49609" y="4937760"/>
            <a:ext cx="711200" cy="711200"/>
          </a:xfrm>
          <a:prstGeom prst="rect">
            <a:avLst/>
          </a:prstGeom>
        </p:spPr>
      </p:pic>
      <p:sp>
        <p:nvSpPr>
          <p:cNvPr id="17" name="TextBox 16">
            <a:extLst>
              <a:ext uri="{FF2B5EF4-FFF2-40B4-BE49-F238E27FC236}">
                <a16:creationId xmlns:a16="http://schemas.microsoft.com/office/drawing/2014/main" id="{8FE0FDC4-1758-FA49-8759-2D569358BBA4}"/>
              </a:ext>
            </a:extLst>
          </p:cNvPr>
          <p:cNvSpPr txBox="1"/>
          <p:nvPr/>
        </p:nvSpPr>
        <p:spPr>
          <a:xfrm>
            <a:off x="8173560" y="5664437"/>
            <a:ext cx="1994145" cy="830997"/>
          </a:xfrm>
          <a:prstGeom prst="rect">
            <a:avLst/>
          </a:prstGeom>
          <a:noFill/>
        </p:spPr>
        <p:txBody>
          <a:bodyPr wrap="square" rtlCol="0">
            <a:spAutoFit/>
          </a:bodyPr>
          <a:lstStyle/>
          <a:p>
            <a:pPr algn="ctr"/>
            <a:r>
              <a:rPr lang="en-US" sz="1600" dirty="0">
                <a:ea typeface="Amazon Ember" panose="02000000000000000000" pitchFamily="2" charset="0"/>
              </a:rPr>
              <a:t>Amazon Elastic Kubernetes Service (Amazon EKS)</a:t>
            </a:r>
            <a:endParaRPr lang="en-US" sz="1200" dirty="0">
              <a:ea typeface="Amazon Ember" panose="02000000000000000000" pitchFamily="2" charset="0"/>
            </a:endParaRPr>
          </a:p>
        </p:txBody>
      </p:sp>
      <p:pic>
        <p:nvPicPr>
          <p:cNvPr id="18" name="Graphic 17">
            <a:extLst>
              <a:ext uri="{FF2B5EF4-FFF2-40B4-BE49-F238E27FC236}">
                <a16:creationId xmlns:a16="http://schemas.microsoft.com/office/drawing/2014/main" id="{0FFE239B-41D2-0549-AB6C-2F8FFC05E9EB}"/>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15033" y="4937760"/>
            <a:ext cx="711200" cy="711200"/>
          </a:xfrm>
          <a:prstGeom prst="rect">
            <a:avLst/>
          </a:prstGeom>
        </p:spPr>
      </p:pic>
      <p:pic>
        <p:nvPicPr>
          <p:cNvPr id="28" name="Picture 27">
            <a:extLst>
              <a:ext uri="{FF2B5EF4-FFF2-40B4-BE49-F238E27FC236}">
                <a16:creationId xmlns:a16="http://schemas.microsoft.com/office/drawing/2014/main" id="{F95B9AD2-D45D-524D-9466-71B826040B67}"/>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548640" y="1645920"/>
            <a:ext cx="3775587" cy="2560320"/>
          </a:xfrm>
          <a:prstGeom prst="rect">
            <a:avLst/>
          </a:prstGeom>
        </p:spPr>
      </p:pic>
      <p:sp>
        <p:nvSpPr>
          <p:cNvPr id="29" name="Footer Placeholder 3">
            <a:extLst>
              <a:ext uri="{FF2B5EF4-FFF2-40B4-BE49-F238E27FC236}">
                <a16:creationId xmlns:a16="http://schemas.microsoft.com/office/drawing/2014/main" id="{A47F20A5-7E8A-1F42-BA35-AE435D152481}"/>
              </a:ext>
              <a:ext uri="{C183D7F6-B498-43B3-948B-1728B52AA6E4}">
                <adec:decorative xmlns:adec="http://schemas.microsoft.com/office/drawing/2017/decorative" val="1"/>
              </a:ext>
            </a:extLst>
          </p:cNvPr>
          <p:cNvSpPr txBox="1">
            <a:spLocks/>
          </p:cNvSpPr>
          <p:nvPr/>
        </p:nvSpPr>
        <p:spPr>
          <a:xfrm>
            <a:off x="480659" y="4206240"/>
            <a:ext cx="4196781" cy="463930"/>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from https://</a:t>
            </a:r>
            <a:r>
              <a:rPr lang="en-US" dirty="0" err="1"/>
              <a:t>www.pexels.com</a:t>
            </a:r>
            <a:r>
              <a:rPr lang="en-US" dirty="0"/>
              <a:t>/photo/technology-computer-lines-board-50711/</a:t>
            </a:r>
          </a:p>
        </p:txBody>
      </p:sp>
      <p:sp>
        <p:nvSpPr>
          <p:cNvPr id="26" name="TextBox 25">
            <a:extLst>
              <a:ext uri="{FF2B5EF4-FFF2-40B4-BE49-F238E27FC236}">
                <a16:creationId xmlns:a16="http://schemas.microsoft.com/office/drawing/2014/main" id="{7B65081C-4504-6541-9B6A-EF386C3DD8D3}"/>
              </a:ext>
            </a:extLst>
          </p:cNvPr>
          <p:cNvSpPr txBox="1"/>
          <p:nvPr/>
        </p:nvSpPr>
        <p:spPr>
          <a:xfrm>
            <a:off x="10166681" y="3833271"/>
            <a:ext cx="185976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EC2 Container Registry</a:t>
            </a:r>
          </a:p>
        </p:txBody>
      </p:sp>
      <p:pic>
        <p:nvPicPr>
          <p:cNvPr id="27" name="Graphic 26">
            <a:extLst>
              <a:ext uri="{FF2B5EF4-FFF2-40B4-BE49-F238E27FC236}">
                <a16:creationId xmlns:a16="http://schemas.microsoft.com/office/drawing/2014/main" id="{18997595-C48E-754B-A7AF-5F93BA7B74F1}"/>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728772" y="3108960"/>
            <a:ext cx="711200" cy="711200"/>
          </a:xfrm>
          <a:prstGeom prst="rect">
            <a:avLst/>
          </a:prstGeom>
        </p:spPr>
      </p:pic>
      <p:sp>
        <p:nvSpPr>
          <p:cNvPr id="30" name="TextBox 29">
            <a:extLst>
              <a:ext uri="{FF2B5EF4-FFF2-40B4-BE49-F238E27FC236}">
                <a16:creationId xmlns:a16="http://schemas.microsoft.com/office/drawing/2014/main" id="{FE7CEDAE-DE31-644E-A34E-3A2669C8510A}"/>
              </a:ext>
            </a:extLst>
          </p:cNvPr>
          <p:cNvSpPr txBox="1"/>
          <p:nvPr/>
        </p:nvSpPr>
        <p:spPr>
          <a:xfrm>
            <a:off x="10340340" y="5697840"/>
            <a:ext cx="135239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a:t>
            </a: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Fargate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1" name="Graphic 30">
            <a:extLst>
              <a:ext uri="{FF2B5EF4-FFF2-40B4-BE49-F238E27FC236}">
                <a16:creationId xmlns:a16="http://schemas.microsoft.com/office/drawing/2014/main" id="{CF61E6DB-5A07-E54A-BF98-CD97D72D9F41}"/>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685448" y="4963388"/>
            <a:ext cx="711200" cy="711200"/>
          </a:xfrm>
          <a:prstGeom prst="rect">
            <a:avLst/>
          </a:prstGeom>
        </p:spPr>
      </p:pic>
      <p:sp>
        <p:nvSpPr>
          <p:cNvPr id="3" name="Slide Number Placeholder 2">
            <a:extLst>
              <a:ext uri="{FF2B5EF4-FFF2-40B4-BE49-F238E27FC236}">
                <a16:creationId xmlns:a16="http://schemas.microsoft.com/office/drawing/2014/main" id="{574BF1AC-7274-8B40-9721-05431BAAB5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18</a:t>
            </a:fld>
            <a:endParaRPr lang="en-US" dirty="0">
              <a:latin typeface="+mn-lt"/>
            </a:endParaRPr>
          </a:p>
        </p:txBody>
      </p:sp>
      <p:sp>
        <p:nvSpPr>
          <p:cNvPr id="4" name="Footer Placeholder 3">
            <a:extLst>
              <a:ext uri="{FF2B5EF4-FFF2-40B4-BE49-F238E27FC236}">
                <a16:creationId xmlns:a16="http://schemas.microsoft.com/office/drawing/2014/main" id="{B3AE59D6-E761-8D41-94DD-EE48B8BE28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60880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44AC1-0E26-F949-B275-265A0C4F157F}"/>
              </a:ext>
            </a:extLst>
          </p:cNvPr>
          <p:cNvSpPr>
            <a:spLocks noGrp="1"/>
          </p:cNvSpPr>
          <p:nvPr>
            <p:ph type="title"/>
          </p:nvPr>
        </p:nvSpPr>
        <p:spPr/>
        <p:txBody>
          <a:bodyPr/>
          <a:lstStyle/>
          <a:p>
            <a:r>
              <a:rPr lang="en-US" dirty="0"/>
              <a:t>Database service category</a:t>
            </a:r>
          </a:p>
        </p:txBody>
      </p:sp>
      <p:sp>
        <p:nvSpPr>
          <p:cNvPr id="23" name="TextBox 22">
            <a:extLst>
              <a:ext uri="{FF2B5EF4-FFF2-40B4-BE49-F238E27FC236}">
                <a16:creationId xmlns:a16="http://schemas.microsoft.com/office/drawing/2014/main" id="{EBC4E005-B8AD-0C41-9D04-B965E9E6DCE1}"/>
              </a:ext>
            </a:extLst>
          </p:cNvPr>
          <p:cNvSpPr txBox="1"/>
          <p:nvPr/>
        </p:nvSpPr>
        <p:spPr>
          <a:xfrm>
            <a:off x="7485888" y="1767840"/>
            <a:ext cx="3283271"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Database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pic>
        <p:nvPicPr>
          <p:cNvPr id="24" name="Graphic 23">
            <a:extLst>
              <a:ext uri="{FF2B5EF4-FFF2-40B4-BE49-F238E27FC236}">
                <a16:creationId xmlns:a16="http://schemas.microsoft.com/office/drawing/2014/main" id="{1F56F32F-009F-C945-B93B-3160EE4ADA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3680" y="1645920"/>
            <a:ext cx="952500" cy="952500"/>
          </a:xfrm>
          <a:prstGeom prst="rect">
            <a:avLst/>
          </a:prstGeom>
        </p:spPr>
      </p:pic>
      <p:sp>
        <p:nvSpPr>
          <p:cNvPr id="25" name="TextBox 24">
            <a:extLst>
              <a:ext uri="{FF2B5EF4-FFF2-40B4-BE49-F238E27FC236}">
                <a16:creationId xmlns:a16="http://schemas.microsoft.com/office/drawing/2014/main" id="{9E3B7899-2698-8649-9ED8-099DFA657624}"/>
              </a:ext>
            </a:extLst>
          </p:cNvPr>
          <p:cNvSpPr txBox="1"/>
          <p:nvPr/>
        </p:nvSpPr>
        <p:spPr>
          <a:xfrm>
            <a:off x="4868703" y="3818578"/>
            <a:ext cx="1947581" cy="584775"/>
          </a:xfrm>
          <a:prstGeom prst="rect">
            <a:avLst/>
          </a:prstGeom>
          <a:noFill/>
        </p:spPr>
        <p:txBody>
          <a:bodyPr wrap="square" rtlCol="0">
            <a:spAutoFit/>
          </a:bodyPr>
          <a:lstStyle/>
          <a:p>
            <a:pPr algn="ctr"/>
            <a:r>
              <a:rPr lang="en-US" sz="1600" dirty="0">
                <a:ea typeface="Amazon Ember" panose="02000000000000000000" pitchFamily="2" charset="0"/>
              </a:rPr>
              <a:t>Amazon Relational Database Service</a:t>
            </a:r>
          </a:p>
        </p:txBody>
      </p:sp>
      <p:pic>
        <p:nvPicPr>
          <p:cNvPr id="26" name="Graphic 25">
            <a:extLst>
              <a:ext uri="{FF2B5EF4-FFF2-40B4-BE49-F238E27FC236}">
                <a16:creationId xmlns:a16="http://schemas.microsoft.com/office/drawing/2014/main" id="{10E4F61B-9CA4-4143-9D46-0CDA64F4308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400" y="3108960"/>
            <a:ext cx="711200" cy="711200"/>
          </a:xfrm>
          <a:prstGeom prst="rect">
            <a:avLst/>
          </a:prstGeom>
        </p:spPr>
      </p:pic>
      <p:sp>
        <p:nvSpPr>
          <p:cNvPr id="27" name="TextBox 26">
            <a:extLst>
              <a:ext uri="{FF2B5EF4-FFF2-40B4-BE49-F238E27FC236}">
                <a16:creationId xmlns:a16="http://schemas.microsoft.com/office/drawing/2014/main" id="{E76A11BC-CE21-2E43-8B1D-9EDFB69F8E0F}"/>
              </a:ext>
            </a:extLst>
          </p:cNvPr>
          <p:cNvSpPr txBox="1"/>
          <p:nvPr/>
        </p:nvSpPr>
        <p:spPr>
          <a:xfrm>
            <a:off x="7157495" y="3818578"/>
            <a:ext cx="1657401" cy="338554"/>
          </a:xfrm>
          <a:prstGeom prst="rect">
            <a:avLst/>
          </a:prstGeom>
          <a:noFill/>
        </p:spPr>
        <p:txBody>
          <a:bodyPr wrap="square" rtlCol="0">
            <a:spAutoFit/>
          </a:bodyPr>
          <a:lstStyle/>
          <a:p>
            <a:pPr algn="ctr"/>
            <a:r>
              <a:rPr lang="en-US" sz="1600" dirty="0">
                <a:ea typeface="Amazon Ember" panose="02000000000000000000" pitchFamily="2" charset="0"/>
              </a:rPr>
              <a:t>Amazon Aurora</a:t>
            </a:r>
          </a:p>
        </p:txBody>
      </p:sp>
      <p:pic>
        <p:nvPicPr>
          <p:cNvPr id="28" name="Graphic 27">
            <a:extLst>
              <a:ext uri="{FF2B5EF4-FFF2-40B4-BE49-F238E27FC236}">
                <a16:creationId xmlns:a16="http://schemas.microsoft.com/office/drawing/2014/main" id="{C99C7997-E425-9744-9A2D-E3E62A0470D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32192" y="3108960"/>
            <a:ext cx="711200" cy="711200"/>
          </a:xfrm>
          <a:prstGeom prst="rect">
            <a:avLst/>
          </a:prstGeom>
        </p:spPr>
      </p:pic>
      <p:sp>
        <p:nvSpPr>
          <p:cNvPr id="29" name="TextBox 28">
            <a:extLst>
              <a:ext uri="{FF2B5EF4-FFF2-40B4-BE49-F238E27FC236}">
                <a16:creationId xmlns:a16="http://schemas.microsoft.com/office/drawing/2014/main" id="{B64A410A-048B-0245-908E-E61AB4B3A32A}"/>
              </a:ext>
            </a:extLst>
          </p:cNvPr>
          <p:cNvSpPr txBox="1"/>
          <p:nvPr/>
        </p:nvSpPr>
        <p:spPr>
          <a:xfrm>
            <a:off x="6263996" y="5491579"/>
            <a:ext cx="1506552" cy="584775"/>
          </a:xfrm>
          <a:prstGeom prst="rect">
            <a:avLst/>
          </a:prstGeom>
          <a:noFill/>
        </p:spPr>
        <p:txBody>
          <a:bodyPr wrap="square" rtlCol="0">
            <a:spAutoFit/>
          </a:bodyPr>
          <a:lstStyle/>
          <a:p>
            <a:pPr algn="ctr"/>
            <a:r>
              <a:rPr lang="en-US" sz="1600" dirty="0">
                <a:ea typeface="Amazon Ember" panose="02000000000000000000" pitchFamily="2" charset="0"/>
              </a:rPr>
              <a:t>Amazon DynamoDB</a:t>
            </a:r>
          </a:p>
        </p:txBody>
      </p:sp>
      <p:pic>
        <p:nvPicPr>
          <p:cNvPr id="30" name="Graphic 29">
            <a:extLst>
              <a:ext uri="{FF2B5EF4-FFF2-40B4-BE49-F238E27FC236}">
                <a16:creationId xmlns:a16="http://schemas.microsoft.com/office/drawing/2014/main" id="{B9F850C2-16F8-514E-B346-BFC0BE5F6F1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85134" y="4757371"/>
            <a:ext cx="711200" cy="711200"/>
          </a:xfrm>
          <a:prstGeom prst="rect">
            <a:avLst/>
          </a:prstGeom>
        </p:spPr>
      </p:pic>
      <p:sp>
        <p:nvSpPr>
          <p:cNvPr id="31" name="TextBox 30">
            <a:extLst>
              <a:ext uri="{FF2B5EF4-FFF2-40B4-BE49-F238E27FC236}">
                <a16:creationId xmlns:a16="http://schemas.microsoft.com/office/drawing/2014/main" id="{C48EE7FB-79B1-8E40-AC10-BB13CCBE0961}"/>
              </a:ext>
            </a:extLst>
          </p:cNvPr>
          <p:cNvSpPr txBox="1"/>
          <p:nvPr/>
        </p:nvSpPr>
        <p:spPr>
          <a:xfrm>
            <a:off x="9202762" y="3843168"/>
            <a:ext cx="1657401" cy="584775"/>
          </a:xfrm>
          <a:prstGeom prst="rect">
            <a:avLst/>
          </a:prstGeom>
          <a:noFill/>
        </p:spPr>
        <p:txBody>
          <a:bodyPr wrap="square" rtlCol="0">
            <a:spAutoFit/>
          </a:bodyPr>
          <a:lstStyle/>
          <a:p>
            <a:pPr algn="ctr"/>
            <a:r>
              <a:rPr lang="en-US" sz="1600" dirty="0">
                <a:ea typeface="Amazon Ember" panose="02000000000000000000" pitchFamily="2" charset="0"/>
              </a:rPr>
              <a:t>Amazon Redshift</a:t>
            </a:r>
          </a:p>
        </p:txBody>
      </p:sp>
      <p:pic>
        <p:nvPicPr>
          <p:cNvPr id="32" name="Graphic 31">
            <a:extLst>
              <a:ext uri="{FF2B5EF4-FFF2-40B4-BE49-F238E27FC236}">
                <a16:creationId xmlns:a16="http://schemas.microsoft.com/office/drawing/2014/main" id="{FFED9F67-019A-2D4B-B61E-C0C81535BFB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92640" y="3108960"/>
            <a:ext cx="711200" cy="711200"/>
          </a:xfrm>
          <a:prstGeom prst="rect">
            <a:avLst/>
          </a:prstGeom>
        </p:spPr>
      </p:pic>
      <p:pic>
        <p:nvPicPr>
          <p:cNvPr id="39" name="Picture 38">
            <a:extLst>
              <a:ext uri="{FF2B5EF4-FFF2-40B4-BE49-F238E27FC236}">
                <a16:creationId xmlns:a16="http://schemas.microsoft.com/office/drawing/2014/main" id="{16662EF0-FCD1-024C-95E4-8DF782F721D4}"/>
              </a:ext>
              <a:ext uri="{C183D7F6-B498-43B3-948B-1728B52AA6E4}">
                <adec:decorative xmlns:adec="http://schemas.microsoft.com/office/drawing/2017/decorative" val="1"/>
              </a:ext>
            </a:extLst>
          </p:cNvPr>
          <p:cNvPicPr>
            <a:picLocks noChangeAspect="1"/>
          </p:cNvPicPr>
          <p:nvPr/>
        </p:nvPicPr>
        <p:blipFill rotWithShape="1">
          <a:blip r:embed="rId14"/>
          <a:srcRect r="69426"/>
          <a:stretch/>
        </p:blipFill>
        <p:spPr>
          <a:xfrm>
            <a:off x="552564" y="1635541"/>
            <a:ext cx="3200976" cy="4328715"/>
          </a:xfrm>
          <a:prstGeom prst="rect">
            <a:avLst/>
          </a:prstGeom>
        </p:spPr>
      </p:pic>
      <p:sp>
        <p:nvSpPr>
          <p:cNvPr id="40" name="Footer Placeholder 3">
            <a:extLst>
              <a:ext uri="{FF2B5EF4-FFF2-40B4-BE49-F238E27FC236}">
                <a16:creationId xmlns:a16="http://schemas.microsoft.com/office/drawing/2014/main" id="{32AFDBBA-C83B-9949-AE68-D04BCEC80960}"/>
              </a:ext>
              <a:ext uri="{C183D7F6-B498-43B3-948B-1728B52AA6E4}">
                <adec:decorative xmlns:adec="http://schemas.microsoft.com/office/drawing/2017/decorative" val="1"/>
              </a:ext>
            </a:extLst>
          </p:cNvPr>
          <p:cNvSpPr txBox="1">
            <a:spLocks/>
          </p:cNvSpPr>
          <p:nvPr/>
        </p:nvSpPr>
        <p:spPr>
          <a:xfrm>
            <a:off x="492682" y="5889144"/>
            <a:ext cx="4027635" cy="390306"/>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from https://aws.amazon.com/compliance/data-center/data-centers/</a:t>
            </a:r>
          </a:p>
        </p:txBody>
      </p:sp>
      <p:sp>
        <p:nvSpPr>
          <p:cNvPr id="3" name="Slide Number Placeholder 2">
            <a:extLst>
              <a:ext uri="{FF2B5EF4-FFF2-40B4-BE49-F238E27FC236}">
                <a16:creationId xmlns:a16="http://schemas.microsoft.com/office/drawing/2014/main" id="{7705ACC5-5B21-2E46-901D-3FBC9C15C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
        <p:nvSpPr>
          <p:cNvPr id="4" name="Footer Placeholder 3">
            <a:extLst>
              <a:ext uri="{FF2B5EF4-FFF2-40B4-BE49-F238E27FC236}">
                <a16:creationId xmlns:a16="http://schemas.microsoft.com/office/drawing/2014/main" id="{68D93B6E-FE2B-0A4E-9A53-EF6600A65E0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788199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t>Topics</a:t>
            </a:r>
          </a:p>
          <a:p>
            <a:pPr marL="231775" indent="-231775">
              <a:spcBef>
                <a:spcPts val="1800"/>
              </a:spcBef>
            </a:pPr>
            <a:r>
              <a:rPr lang="en-US" sz="2400" dirty="0"/>
              <a:t>AWS Global Infrastructure</a:t>
            </a:r>
          </a:p>
          <a:p>
            <a:pPr marL="238125" indent="-238125">
              <a:spcBef>
                <a:spcPts val="1800"/>
              </a:spcBef>
            </a:pPr>
            <a:r>
              <a:rPr lang="en-US" sz="2400" dirty="0"/>
              <a:t>AWS service and service category overview</a:t>
            </a:r>
          </a:p>
          <a:p>
            <a:pPr marL="0" indent="0">
              <a:buNone/>
            </a:pPr>
            <a:endParaRPr lang="en-US" sz="2400" dirty="0"/>
          </a:p>
          <a:p>
            <a:pPr marL="0" indent="0">
              <a:buNone/>
            </a:pPr>
            <a:r>
              <a:rPr lang="en-US" b="1" dirty="0"/>
              <a:t>Demo</a:t>
            </a:r>
          </a:p>
          <a:p>
            <a:r>
              <a:rPr lang="en-US" sz="2400" dirty="0"/>
              <a:t>AWS Global Infrastructure</a:t>
            </a:r>
          </a:p>
          <a:p>
            <a:pPr marL="0" indent="0">
              <a:buNone/>
            </a:pPr>
            <a:endParaRPr lang="en-US" sz="2400" b="1" dirty="0"/>
          </a:p>
          <a:p>
            <a:pPr marL="0" indent="0">
              <a:buNone/>
            </a:pPr>
            <a:endParaRPr lang="en-US" sz="2400" b="1" dirty="0"/>
          </a:p>
          <a:p>
            <a:pPr marL="0" indent="0">
              <a:buNone/>
            </a:pPr>
            <a:endParaRPr lang="en-US" sz="2400" dirty="0"/>
          </a:p>
          <a:p>
            <a:pPr marL="0" indent="0">
              <a:spcBef>
                <a:spcPts val="1800"/>
              </a:spcBef>
              <a:buNone/>
            </a:pPr>
            <a:endParaRPr lang="en-US" dirty="0"/>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buNone/>
            </a:pPr>
            <a:r>
              <a:rPr lang="en-US" b="1" dirty="0"/>
              <a:t>Activities</a:t>
            </a:r>
          </a:p>
          <a:p>
            <a:r>
              <a:rPr lang="en-US" sz="2400" dirty="0"/>
              <a:t>AWS Management Console clickthrough</a:t>
            </a:r>
          </a:p>
          <a:p>
            <a:endParaRPr lang="en-US" sz="2400" dirty="0"/>
          </a:p>
        </p:txBody>
      </p:sp>
      <p:grpSp>
        <p:nvGrpSpPr>
          <p:cNvPr id="7" name="Group 6">
            <a:extLst>
              <a:ext uri="{FF2B5EF4-FFF2-40B4-BE49-F238E27FC236}">
                <a16:creationId xmlns:a16="http://schemas.microsoft.com/office/drawing/2014/main" id="{5A386CF2-48DE-3E4F-B27A-6F6B12236D70}"/>
              </a:ext>
              <a:ext uri="{C183D7F6-B498-43B3-948B-1728B52AA6E4}">
                <adec:decorative xmlns:adec="http://schemas.microsoft.com/office/drawing/2017/decorative" val="1"/>
              </a:ext>
            </a:extLst>
          </p:cNvPr>
          <p:cNvGrpSpPr/>
          <p:nvPr/>
        </p:nvGrpSpPr>
        <p:grpSpPr>
          <a:xfrm>
            <a:off x="6246312" y="3792247"/>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2</a:t>
            </a:fld>
            <a:endParaRPr lang="en-US" dirty="0"/>
          </a:p>
        </p:txBody>
      </p:sp>
      <p:sp>
        <p:nvSpPr>
          <p:cNvPr id="3" name="Footer Placeholder 2">
            <a:extLst>
              <a:ext uri="{FF2B5EF4-FFF2-40B4-BE49-F238E27FC236}">
                <a16:creationId xmlns:a16="http://schemas.microsoft.com/office/drawing/2014/main" id="{5BC9F520-52CE-EC45-9983-670F119868B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596079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oter Placeholder 3">
            <a:extLst>
              <a:ext uri="{FF2B5EF4-FFF2-40B4-BE49-F238E27FC236}">
                <a16:creationId xmlns:a16="http://schemas.microsoft.com/office/drawing/2014/main" id="{E23CFD3D-DBDA-B34F-8CB7-BAF134F84583}"/>
              </a:ext>
              <a:ext uri="{C183D7F6-B498-43B3-948B-1728B52AA6E4}">
                <adec:decorative xmlns:adec="http://schemas.microsoft.com/office/drawing/2017/decorative" val="1"/>
              </a:ext>
            </a:extLst>
          </p:cNvPr>
          <p:cNvSpPr txBox="1">
            <a:spLocks/>
          </p:cNvSpPr>
          <p:nvPr/>
        </p:nvSpPr>
        <p:spPr>
          <a:xfrm>
            <a:off x="553515" y="6037919"/>
            <a:ext cx="3466692" cy="349964"/>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by Umberto on Unsplash</a:t>
            </a:r>
          </a:p>
        </p:txBody>
      </p:sp>
      <p:sp>
        <p:nvSpPr>
          <p:cNvPr id="3" name="Slide Number Placeholder 2">
            <a:extLst>
              <a:ext uri="{FF2B5EF4-FFF2-40B4-BE49-F238E27FC236}">
                <a16:creationId xmlns:a16="http://schemas.microsoft.com/office/drawing/2014/main" id="{364DEB39-0AA3-7B4C-823E-1877BFD548A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
        <p:nvSpPr>
          <p:cNvPr id="4" name="Footer Placeholder 3">
            <a:extLst>
              <a:ext uri="{FF2B5EF4-FFF2-40B4-BE49-F238E27FC236}">
                <a16:creationId xmlns:a16="http://schemas.microsoft.com/office/drawing/2014/main" id="{7227B18E-DF1C-E34F-B31E-AFE2CC4C7A8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Picture 5"/>
          <p:cNvPicPr>
            <a:picLocks noChangeAspect="1"/>
          </p:cNvPicPr>
          <p:nvPr/>
        </p:nvPicPr>
        <p:blipFill>
          <a:blip r:embed="rId4"/>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76871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C32F-D250-5F41-941A-82FBF44637A0}"/>
              </a:ext>
            </a:extLst>
          </p:cNvPr>
          <p:cNvSpPr>
            <a:spLocks noGrp="1"/>
          </p:cNvSpPr>
          <p:nvPr>
            <p:ph type="title"/>
          </p:nvPr>
        </p:nvSpPr>
        <p:spPr/>
        <p:txBody>
          <a:bodyPr/>
          <a:lstStyle/>
          <a:p>
            <a:r>
              <a:rPr lang="en-US" sz="3600" dirty="0"/>
              <a:t>Security, identity, and compliance service category</a:t>
            </a:r>
          </a:p>
        </p:txBody>
      </p:sp>
      <p:sp>
        <p:nvSpPr>
          <p:cNvPr id="23" name="TextBox 22">
            <a:extLst>
              <a:ext uri="{FF2B5EF4-FFF2-40B4-BE49-F238E27FC236}">
                <a16:creationId xmlns:a16="http://schemas.microsoft.com/office/drawing/2014/main" id="{22030BD9-372D-BF44-B65F-49EEF2E9460A}"/>
              </a:ext>
            </a:extLst>
          </p:cNvPr>
          <p:cNvSpPr txBox="1"/>
          <p:nvPr/>
        </p:nvSpPr>
        <p:spPr>
          <a:xfrm>
            <a:off x="7461504" y="1743456"/>
            <a:ext cx="3429144" cy="830997"/>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security, identity, </a:t>
            </a:r>
            <a:b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and compliance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sp>
        <p:nvSpPr>
          <p:cNvPr id="18" name="TextBox 17">
            <a:extLst>
              <a:ext uri="{FF2B5EF4-FFF2-40B4-BE49-F238E27FC236}">
                <a16:creationId xmlns:a16="http://schemas.microsoft.com/office/drawing/2014/main" id="{4237CD4F-DDD2-E047-8D7C-DC51A40D9ADE}"/>
              </a:ext>
            </a:extLst>
          </p:cNvPr>
          <p:cNvSpPr txBox="1"/>
          <p:nvPr/>
        </p:nvSpPr>
        <p:spPr>
          <a:xfrm>
            <a:off x="4613655" y="3839606"/>
            <a:ext cx="2436634" cy="584775"/>
          </a:xfrm>
          <a:prstGeom prst="rect">
            <a:avLst/>
          </a:prstGeom>
          <a:noFill/>
        </p:spPr>
        <p:txBody>
          <a:bodyPr wrap="square" rtlCol="0">
            <a:spAutoFit/>
          </a:bodyPr>
          <a:lstStyle/>
          <a:p>
            <a:pPr algn="ctr"/>
            <a:r>
              <a:rPr lang="en-US" sz="1600" dirty="0">
                <a:ea typeface="Amazon Ember" panose="02000000000000000000" pitchFamily="2" charset="0"/>
              </a:rPr>
              <a:t>AWS Identity and Access Management (IAM)</a:t>
            </a:r>
          </a:p>
        </p:txBody>
      </p:sp>
      <p:sp>
        <p:nvSpPr>
          <p:cNvPr id="37" name="TextBox 36">
            <a:extLst>
              <a:ext uri="{FF2B5EF4-FFF2-40B4-BE49-F238E27FC236}">
                <a16:creationId xmlns:a16="http://schemas.microsoft.com/office/drawing/2014/main" id="{F8C1BB0D-46E0-794A-B244-471E3AFC1E35}"/>
              </a:ext>
            </a:extLst>
          </p:cNvPr>
          <p:cNvSpPr txBox="1"/>
          <p:nvPr/>
        </p:nvSpPr>
        <p:spPr>
          <a:xfrm>
            <a:off x="7187460" y="3840727"/>
            <a:ext cx="1532612" cy="584775"/>
          </a:xfrm>
          <a:prstGeom prst="rect">
            <a:avLst/>
          </a:prstGeom>
          <a:noFill/>
        </p:spPr>
        <p:txBody>
          <a:bodyPr wrap="square" rtlCol="0">
            <a:spAutoFit/>
          </a:bodyPr>
          <a:lstStyle/>
          <a:p>
            <a:pPr algn="ctr"/>
            <a:r>
              <a:rPr lang="en-US" sz="1600" dirty="0">
                <a:ea typeface="Amazon Ember" panose="02000000000000000000" pitchFamily="2" charset="0"/>
                <a:cs typeface="Amazon Ember Light" panose="020B0403020204020204" pitchFamily="34" charset="0"/>
              </a:rPr>
              <a:t>AWS </a:t>
            </a:r>
            <a:br>
              <a:rPr lang="en-US" sz="1600" dirty="0">
                <a:ea typeface="Amazon Ember" panose="02000000000000000000" pitchFamily="2" charset="0"/>
                <a:cs typeface="Amazon Ember Light" panose="020B0403020204020204" pitchFamily="34" charset="0"/>
              </a:rPr>
            </a:br>
            <a:r>
              <a:rPr lang="en-US" sz="1600" dirty="0">
                <a:ea typeface="Amazon Ember" panose="02000000000000000000" pitchFamily="2" charset="0"/>
                <a:cs typeface="Amazon Ember Light" panose="020B0403020204020204" pitchFamily="34" charset="0"/>
              </a:rPr>
              <a:t>Organizations</a:t>
            </a:r>
          </a:p>
        </p:txBody>
      </p:sp>
      <p:sp>
        <p:nvSpPr>
          <p:cNvPr id="25" name="TextBox 24">
            <a:extLst>
              <a:ext uri="{FF2B5EF4-FFF2-40B4-BE49-F238E27FC236}">
                <a16:creationId xmlns:a16="http://schemas.microsoft.com/office/drawing/2014/main" id="{D255EC4C-DE4C-B842-8C31-3AFBCA46EF23}"/>
              </a:ext>
            </a:extLst>
          </p:cNvPr>
          <p:cNvSpPr txBox="1"/>
          <p:nvPr/>
        </p:nvSpPr>
        <p:spPr>
          <a:xfrm>
            <a:off x="8967213" y="3834553"/>
            <a:ext cx="1877147"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Amazon Cognito</a:t>
            </a:r>
          </a:p>
        </p:txBody>
      </p:sp>
      <p:sp>
        <p:nvSpPr>
          <p:cNvPr id="27" name="TextBox 26">
            <a:extLst>
              <a:ext uri="{FF2B5EF4-FFF2-40B4-BE49-F238E27FC236}">
                <a16:creationId xmlns:a16="http://schemas.microsoft.com/office/drawing/2014/main" id="{3F37E38F-9995-1B4F-992F-2DF28D769921}"/>
              </a:ext>
            </a:extLst>
          </p:cNvPr>
          <p:cNvSpPr txBox="1"/>
          <p:nvPr/>
        </p:nvSpPr>
        <p:spPr>
          <a:xfrm>
            <a:off x="5058729" y="5672612"/>
            <a:ext cx="1556958"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Artifact</a:t>
            </a:r>
          </a:p>
        </p:txBody>
      </p:sp>
      <p:sp>
        <p:nvSpPr>
          <p:cNvPr id="20" name="TextBox 19">
            <a:extLst>
              <a:ext uri="{FF2B5EF4-FFF2-40B4-BE49-F238E27FC236}">
                <a16:creationId xmlns:a16="http://schemas.microsoft.com/office/drawing/2014/main" id="{2E964499-FF55-5645-9782-4FDB3A512644}"/>
              </a:ext>
            </a:extLst>
          </p:cNvPr>
          <p:cNvSpPr txBox="1"/>
          <p:nvPr/>
        </p:nvSpPr>
        <p:spPr>
          <a:xfrm>
            <a:off x="7172386" y="5648960"/>
            <a:ext cx="1556958" cy="830997"/>
          </a:xfrm>
          <a:prstGeom prst="rect">
            <a:avLst/>
          </a:prstGeom>
          <a:noFill/>
        </p:spPr>
        <p:txBody>
          <a:bodyPr wrap="square" rtlCol="0">
            <a:spAutoFit/>
          </a:bodyPr>
          <a:lstStyle/>
          <a:p>
            <a:pPr algn="ctr"/>
            <a:r>
              <a:rPr lang="en-US" sz="1600" dirty="0">
                <a:ea typeface="Amazon Ember" panose="02000000000000000000" pitchFamily="2" charset="0"/>
              </a:rPr>
              <a:t>AWS Key </a:t>
            </a:r>
          </a:p>
          <a:p>
            <a:pPr algn="ctr"/>
            <a:r>
              <a:rPr lang="en-US" sz="1600" dirty="0">
                <a:ea typeface="Amazon Ember" panose="02000000000000000000" pitchFamily="2" charset="0"/>
              </a:rPr>
              <a:t>Management Service </a:t>
            </a:r>
          </a:p>
        </p:txBody>
      </p:sp>
      <p:sp>
        <p:nvSpPr>
          <p:cNvPr id="29" name="TextBox 28">
            <a:extLst>
              <a:ext uri="{FF2B5EF4-FFF2-40B4-BE49-F238E27FC236}">
                <a16:creationId xmlns:a16="http://schemas.microsoft.com/office/drawing/2014/main" id="{696CA4BB-0C08-224E-9EBD-9D1240E68942}"/>
              </a:ext>
            </a:extLst>
          </p:cNvPr>
          <p:cNvSpPr txBox="1"/>
          <p:nvPr/>
        </p:nvSpPr>
        <p:spPr>
          <a:xfrm>
            <a:off x="9102924" y="5672612"/>
            <a:ext cx="1556958"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Shield</a:t>
            </a:r>
          </a:p>
        </p:txBody>
      </p:sp>
      <p:pic>
        <p:nvPicPr>
          <p:cNvPr id="36" name="Picture 35">
            <a:extLst>
              <a:ext uri="{FF2B5EF4-FFF2-40B4-BE49-F238E27FC236}">
                <a16:creationId xmlns:a16="http://schemas.microsoft.com/office/drawing/2014/main" id="{01DC9424-4559-374A-A8F8-36434D74036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48640" y="1645920"/>
            <a:ext cx="4065877" cy="2621187"/>
          </a:xfrm>
          <a:prstGeom prst="rect">
            <a:avLst/>
          </a:prstGeom>
        </p:spPr>
      </p:pic>
      <p:sp>
        <p:nvSpPr>
          <p:cNvPr id="38" name="Footer Placeholder 3">
            <a:extLst>
              <a:ext uri="{FF2B5EF4-FFF2-40B4-BE49-F238E27FC236}">
                <a16:creationId xmlns:a16="http://schemas.microsoft.com/office/drawing/2014/main" id="{F34DB7BB-F766-2144-AEF7-185AFF30D613}"/>
              </a:ext>
              <a:ext uri="{C183D7F6-B498-43B3-948B-1728B52AA6E4}">
                <adec:decorative xmlns:adec="http://schemas.microsoft.com/office/drawing/2017/decorative" val="1"/>
              </a:ext>
            </a:extLst>
          </p:cNvPr>
          <p:cNvSpPr txBox="1">
            <a:spLocks/>
          </p:cNvSpPr>
          <p:nvPr/>
        </p:nvSpPr>
        <p:spPr>
          <a:xfrm>
            <a:off x="467868" y="4294089"/>
            <a:ext cx="3786877" cy="182563"/>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by Paweł Czerwiński on Unsplash</a:t>
            </a:r>
            <a:endParaRPr lang="en-US" sz="700" dirty="0"/>
          </a:p>
        </p:txBody>
      </p:sp>
      <p:pic>
        <p:nvPicPr>
          <p:cNvPr id="19" name="Graphic 18">
            <a:extLst>
              <a:ext uri="{FF2B5EF4-FFF2-40B4-BE49-F238E27FC236}">
                <a16:creationId xmlns:a16="http://schemas.microsoft.com/office/drawing/2014/main" id="{C3651C94-FFC1-B84E-8B82-105D697D109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6400" y="3108960"/>
            <a:ext cx="711200" cy="711200"/>
          </a:xfrm>
          <a:prstGeom prst="rect">
            <a:avLst/>
          </a:prstGeom>
        </p:spPr>
      </p:pic>
      <p:pic>
        <p:nvPicPr>
          <p:cNvPr id="21" name="Graphic 20">
            <a:extLst>
              <a:ext uri="{FF2B5EF4-FFF2-40B4-BE49-F238E27FC236}">
                <a16:creationId xmlns:a16="http://schemas.microsoft.com/office/drawing/2014/main" id="{C92F0947-4C87-9747-A97A-8CBAE3A2346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9520" y="4937760"/>
            <a:ext cx="711200" cy="711200"/>
          </a:xfrm>
          <a:prstGeom prst="rect">
            <a:avLst/>
          </a:prstGeom>
        </p:spPr>
      </p:pic>
      <p:pic>
        <p:nvPicPr>
          <p:cNvPr id="24" name="Graphic 23">
            <a:extLst>
              <a:ext uri="{FF2B5EF4-FFF2-40B4-BE49-F238E27FC236}">
                <a16:creationId xmlns:a16="http://schemas.microsoft.com/office/drawing/2014/main" id="{69454258-DF60-2E40-9E12-4E3D4334B38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83680" y="1645920"/>
            <a:ext cx="952500" cy="952500"/>
          </a:xfrm>
          <a:prstGeom prst="rect">
            <a:avLst/>
          </a:prstGeom>
        </p:spPr>
      </p:pic>
      <p:pic>
        <p:nvPicPr>
          <p:cNvPr id="39" name="Graphic 38">
            <a:extLst>
              <a:ext uri="{FF2B5EF4-FFF2-40B4-BE49-F238E27FC236}">
                <a16:creationId xmlns:a16="http://schemas.microsoft.com/office/drawing/2014/main" id="{6CA9F843-0747-5140-A93F-583D8D790C2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85974" y="3108960"/>
            <a:ext cx="711200" cy="711200"/>
          </a:xfrm>
          <a:prstGeom prst="rect">
            <a:avLst/>
          </a:prstGeom>
        </p:spPr>
      </p:pic>
      <p:pic>
        <p:nvPicPr>
          <p:cNvPr id="26" name="Graphic 25">
            <a:extLst>
              <a:ext uri="{FF2B5EF4-FFF2-40B4-BE49-F238E27FC236}">
                <a16:creationId xmlns:a16="http://schemas.microsoft.com/office/drawing/2014/main" id="{0A2ED26C-7FDF-A844-A960-E49D40792ABD}"/>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65895" y="3108960"/>
            <a:ext cx="711200" cy="711200"/>
          </a:xfrm>
          <a:prstGeom prst="rect">
            <a:avLst/>
          </a:prstGeom>
        </p:spPr>
      </p:pic>
      <p:pic>
        <p:nvPicPr>
          <p:cNvPr id="28" name="Graphic 27">
            <a:extLst>
              <a:ext uri="{FF2B5EF4-FFF2-40B4-BE49-F238E27FC236}">
                <a16:creationId xmlns:a16="http://schemas.microsoft.com/office/drawing/2014/main" id="{005B8AD2-8F85-904B-82A2-D523CB21A22B}"/>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86400" y="4937760"/>
            <a:ext cx="711200" cy="711200"/>
          </a:xfrm>
          <a:prstGeom prst="rect">
            <a:avLst/>
          </a:prstGeom>
        </p:spPr>
      </p:pic>
      <p:pic>
        <p:nvPicPr>
          <p:cNvPr id="30" name="Graphic 29">
            <a:extLst>
              <a:ext uri="{FF2B5EF4-FFF2-40B4-BE49-F238E27FC236}">
                <a16:creationId xmlns:a16="http://schemas.microsoft.com/office/drawing/2014/main" id="{A9D6DDE6-3D10-E049-825A-051F08239A8D}"/>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65895" y="4937760"/>
            <a:ext cx="711200" cy="711200"/>
          </a:xfrm>
          <a:prstGeom prst="rect">
            <a:avLst/>
          </a:prstGeom>
        </p:spPr>
      </p:pic>
      <p:sp>
        <p:nvSpPr>
          <p:cNvPr id="4" name="Footer Placeholder 3">
            <a:extLst>
              <a:ext uri="{FF2B5EF4-FFF2-40B4-BE49-F238E27FC236}">
                <a16:creationId xmlns:a16="http://schemas.microsoft.com/office/drawing/2014/main" id="{07AE8C25-DECC-9448-B1AD-2757A89B296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A8594B6-A3E3-9E49-9C22-789F3020F81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800361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4AB7-654D-7647-878A-39EED7BCADE9}"/>
              </a:ext>
            </a:extLst>
          </p:cNvPr>
          <p:cNvSpPr>
            <a:spLocks noGrp="1"/>
          </p:cNvSpPr>
          <p:nvPr>
            <p:ph type="title"/>
          </p:nvPr>
        </p:nvSpPr>
        <p:spPr/>
        <p:txBody>
          <a:bodyPr/>
          <a:lstStyle/>
          <a:p>
            <a:r>
              <a:rPr lang="en-US" sz="3600" dirty="0"/>
              <a:t>AWS cost management service category</a:t>
            </a:r>
          </a:p>
        </p:txBody>
      </p:sp>
      <p:sp>
        <p:nvSpPr>
          <p:cNvPr id="6" name="TextBox 5">
            <a:extLst>
              <a:ext uri="{FF2B5EF4-FFF2-40B4-BE49-F238E27FC236}">
                <a16:creationId xmlns:a16="http://schemas.microsoft.com/office/drawing/2014/main" id="{9B7F0AA2-4232-1242-8800-B88AC55D2C71}"/>
              </a:ext>
            </a:extLst>
          </p:cNvPr>
          <p:cNvSpPr txBox="1"/>
          <p:nvPr/>
        </p:nvSpPr>
        <p:spPr>
          <a:xfrm>
            <a:off x="7461825" y="1756611"/>
            <a:ext cx="3433953" cy="830997"/>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cost management </a:t>
            </a:r>
            <a:b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sp>
        <p:nvSpPr>
          <p:cNvPr id="19" name="TextBox 18">
            <a:extLst>
              <a:ext uri="{FF2B5EF4-FFF2-40B4-BE49-F238E27FC236}">
                <a16:creationId xmlns:a16="http://schemas.microsoft.com/office/drawing/2014/main" id="{3C6E08B8-354A-F94A-B813-9E950E09E786}"/>
              </a:ext>
            </a:extLst>
          </p:cNvPr>
          <p:cNvSpPr txBox="1"/>
          <p:nvPr/>
        </p:nvSpPr>
        <p:spPr>
          <a:xfrm>
            <a:off x="4996927" y="3854053"/>
            <a:ext cx="1647714" cy="584775"/>
          </a:xfrm>
          <a:prstGeom prst="rect">
            <a:avLst/>
          </a:prstGeom>
          <a:noFill/>
        </p:spPr>
        <p:txBody>
          <a:bodyPr wrap="square" rtlCol="0">
            <a:spAutoFit/>
          </a:bodyPr>
          <a:lstStyle/>
          <a:p>
            <a:pPr algn="ctr"/>
            <a:r>
              <a:rPr lang="en-US" sz="1600" dirty="0">
                <a:ea typeface="Amazon Ember" panose="02000000000000000000" pitchFamily="2" charset="0"/>
                <a:cs typeface="Amazon Ember" panose="020B0603020204020204" pitchFamily="34" charset="0"/>
              </a:rPr>
              <a:t>AWS Cost and </a:t>
            </a:r>
          </a:p>
          <a:p>
            <a:pPr algn="ctr"/>
            <a:r>
              <a:rPr lang="en-US" sz="1600" dirty="0">
                <a:ea typeface="Amazon Ember" panose="02000000000000000000" pitchFamily="2" charset="0"/>
                <a:cs typeface="Amazon Ember" panose="020B0603020204020204" pitchFamily="34" charset="0"/>
              </a:rPr>
              <a:t>Usage Report</a:t>
            </a:r>
          </a:p>
        </p:txBody>
      </p:sp>
      <p:sp>
        <p:nvSpPr>
          <p:cNvPr id="17" name="TextBox 16">
            <a:extLst>
              <a:ext uri="{FF2B5EF4-FFF2-40B4-BE49-F238E27FC236}">
                <a16:creationId xmlns:a16="http://schemas.microsoft.com/office/drawing/2014/main" id="{536441FC-397A-2C4F-AE63-9DB9EB234882}"/>
              </a:ext>
            </a:extLst>
          </p:cNvPr>
          <p:cNvSpPr txBox="1"/>
          <p:nvPr/>
        </p:nvSpPr>
        <p:spPr>
          <a:xfrm>
            <a:off x="7421044" y="3854561"/>
            <a:ext cx="1464633" cy="338554"/>
          </a:xfrm>
          <a:prstGeom prst="rect">
            <a:avLst/>
          </a:prstGeom>
          <a:noFill/>
        </p:spPr>
        <p:txBody>
          <a:bodyPr wrap="square" rtlCol="0">
            <a:spAutoFit/>
          </a:bodyPr>
          <a:lstStyle/>
          <a:p>
            <a:pPr algn="ctr"/>
            <a:r>
              <a:rPr lang="en-US" sz="1600" dirty="0">
                <a:ea typeface="Amazon Ember" panose="02000000000000000000" pitchFamily="2" charset="0"/>
                <a:cs typeface="Amazon Ember" panose="020B0603020204020204" pitchFamily="34" charset="0"/>
              </a:rPr>
              <a:t>AWS Budgets</a:t>
            </a:r>
          </a:p>
        </p:txBody>
      </p:sp>
      <p:sp>
        <p:nvSpPr>
          <p:cNvPr id="21" name="TextBox 20">
            <a:extLst>
              <a:ext uri="{FF2B5EF4-FFF2-40B4-BE49-F238E27FC236}">
                <a16:creationId xmlns:a16="http://schemas.microsoft.com/office/drawing/2014/main" id="{D9DFDD6C-7BC8-004A-89B6-1C9FDB57F0F6}"/>
              </a:ext>
            </a:extLst>
          </p:cNvPr>
          <p:cNvSpPr txBox="1"/>
          <p:nvPr/>
        </p:nvSpPr>
        <p:spPr>
          <a:xfrm>
            <a:off x="9679118" y="3850504"/>
            <a:ext cx="1325975" cy="584775"/>
          </a:xfrm>
          <a:prstGeom prst="rect">
            <a:avLst/>
          </a:prstGeom>
          <a:noFill/>
        </p:spPr>
        <p:txBody>
          <a:bodyPr wrap="square" rtlCol="0">
            <a:spAutoFit/>
          </a:bodyPr>
          <a:lstStyle/>
          <a:p>
            <a:pPr algn="ctr"/>
            <a:r>
              <a:rPr lang="en-US" sz="1600" dirty="0">
                <a:ea typeface="Amazon Ember" panose="02000000000000000000" pitchFamily="2" charset="0"/>
                <a:cs typeface="Amazon Ember" panose="020B0603020204020204" pitchFamily="34" charset="0"/>
              </a:rPr>
              <a:t>AWS Cost </a:t>
            </a:r>
          </a:p>
          <a:p>
            <a:pPr algn="ctr"/>
            <a:r>
              <a:rPr lang="en-US" sz="1600" dirty="0">
                <a:ea typeface="Amazon Ember" panose="02000000000000000000" pitchFamily="2" charset="0"/>
                <a:cs typeface="Amazon Ember" panose="020B0603020204020204" pitchFamily="34" charset="0"/>
              </a:rPr>
              <a:t>Explorer</a:t>
            </a:r>
          </a:p>
        </p:txBody>
      </p:sp>
      <p:pic>
        <p:nvPicPr>
          <p:cNvPr id="16" name="Graphic 15">
            <a:extLst>
              <a:ext uri="{FF2B5EF4-FFF2-40B4-BE49-F238E27FC236}">
                <a16:creationId xmlns:a16="http://schemas.microsoft.com/office/drawing/2014/main" id="{E7BBC7FC-7807-924F-8DBA-76B50DB90C7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3680" y="1645920"/>
            <a:ext cx="952500" cy="952500"/>
          </a:xfrm>
          <a:prstGeom prst="rect">
            <a:avLst/>
          </a:prstGeom>
        </p:spPr>
      </p:pic>
      <p:pic>
        <p:nvPicPr>
          <p:cNvPr id="18" name="Graphic 17">
            <a:extLst>
              <a:ext uri="{FF2B5EF4-FFF2-40B4-BE49-F238E27FC236}">
                <a16:creationId xmlns:a16="http://schemas.microsoft.com/office/drawing/2014/main" id="{3B1CBD06-BCD0-BF41-B62F-C52D3987532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20909" y="3108960"/>
            <a:ext cx="711200" cy="711200"/>
          </a:xfrm>
          <a:prstGeom prst="rect">
            <a:avLst/>
          </a:prstGeom>
        </p:spPr>
      </p:pic>
      <p:pic>
        <p:nvPicPr>
          <p:cNvPr id="20" name="Graphic 19">
            <a:extLst>
              <a:ext uri="{FF2B5EF4-FFF2-40B4-BE49-F238E27FC236}">
                <a16:creationId xmlns:a16="http://schemas.microsoft.com/office/drawing/2014/main" id="{492DDD6D-7AC9-7943-9DE3-EAAE0E0CA69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6400" y="3108960"/>
            <a:ext cx="711200" cy="711200"/>
          </a:xfrm>
          <a:prstGeom prst="rect">
            <a:avLst/>
          </a:prstGeom>
        </p:spPr>
      </p:pic>
      <p:pic>
        <p:nvPicPr>
          <p:cNvPr id="22" name="Graphic 21">
            <a:extLst>
              <a:ext uri="{FF2B5EF4-FFF2-40B4-BE49-F238E27FC236}">
                <a16:creationId xmlns:a16="http://schemas.microsoft.com/office/drawing/2014/main" id="{021E3696-F027-F448-9C56-A7A1861447D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01285" y="3108960"/>
            <a:ext cx="711200" cy="711200"/>
          </a:xfrm>
          <a:prstGeom prst="rect">
            <a:avLst/>
          </a:prstGeom>
        </p:spPr>
      </p:pic>
      <p:pic>
        <p:nvPicPr>
          <p:cNvPr id="24" name="Picture 23">
            <a:extLst>
              <a:ext uri="{FF2B5EF4-FFF2-40B4-BE49-F238E27FC236}">
                <a16:creationId xmlns:a16="http://schemas.microsoft.com/office/drawing/2014/main" id="{1D639883-911D-7B46-8DCE-BD8C2E46C0D3}"/>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82457" y="1600199"/>
            <a:ext cx="3735457" cy="2490304"/>
          </a:xfrm>
          <a:prstGeom prst="rect">
            <a:avLst/>
          </a:prstGeom>
        </p:spPr>
      </p:pic>
      <p:sp>
        <p:nvSpPr>
          <p:cNvPr id="25" name="Footer Placeholder 3">
            <a:extLst>
              <a:ext uri="{FF2B5EF4-FFF2-40B4-BE49-F238E27FC236}">
                <a16:creationId xmlns:a16="http://schemas.microsoft.com/office/drawing/2014/main" id="{673F072C-FBF1-7F42-9884-C2F271EE9F55}"/>
              </a:ext>
              <a:ext uri="{C183D7F6-B498-43B3-948B-1728B52AA6E4}">
                <adec:decorative xmlns:adec="http://schemas.microsoft.com/office/drawing/2017/decorative" val="1"/>
              </a:ext>
            </a:extLst>
          </p:cNvPr>
          <p:cNvSpPr txBox="1">
            <a:spLocks/>
          </p:cNvSpPr>
          <p:nvPr/>
        </p:nvSpPr>
        <p:spPr>
          <a:xfrm>
            <a:off x="482457" y="4063400"/>
            <a:ext cx="2261860"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by Alexander Mils on Unsplash</a:t>
            </a:r>
            <a:endParaRPr lang="en-US" sz="700" dirty="0"/>
          </a:p>
        </p:txBody>
      </p:sp>
      <p:sp>
        <p:nvSpPr>
          <p:cNvPr id="4" name="Footer Placeholder 3">
            <a:extLst>
              <a:ext uri="{FF2B5EF4-FFF2-40B4-BE49-F238E27FC236}">
                <a16:creationId xmlns:a16="http://schemas.microsoft.com/office/drawing/2014/main" id="{36FAE43F-9455-0249-902D-BB5D504D699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E7E3B304-B7D9-FD4F-808F-AEBB05DAB12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789312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2BA8A-2129-EE44-BF70-0DD8C3A22C6B}"/>
              </a:ext>
            </a:extLst>
          </p:cNvPr>
          <p:cNvSpPr>
            <a:spLocks noGrp="1"/>
          </p:cNvSpPr>
          <p:nvPr>
            <p:ph type="title"/>
          </p:nvPr>
        </p:nvSpPr>
        <p:spPr>
          <a:xfrm>
            <a:off x="419100" y="365125"/>
            <a:ext cx="9353562" cy="474119"/>
          </a:xfrm>
        </p:spPr>
        <p:txBody>
          <a:bodyPr/>
          <a:lstStyle/>
          <a:p>
            <a:r>
              <a:rPr lang="en-US" sz="3600" dirty="0"/>
              <a:t>Management and governance service category</a:t>
            </a:r>
          </a:p>
        </p:txBody>
      </p:sp>
      <p:sp>
        <p:nvSpPr>
          <p:cNvPr id="23" name="TextBox 22">
            <a:extLst>
              <a:ext uri="{FF2B5EF4-FFF2-40B4-BE49-F238E27FC236}">
                <a16:creationId xmlns:a16="http://schemas.microsoft.com/office/drawing/2014/main" id="{16BCC26F-97D9-1248-9B74-EAE0AED4BC60}"/>
              </a:ext>
            </a:extLst>
          </p:cNvPr>
          <p:cNvSpPr txBox="1"/>
          <p:nvPr/>
        </p:nvSpPr>
        <p:spPr>
          <a:xfrm>
            <a:off x="7461825" y="1756611"/>
            <a:ext cx="3385863" cy="830997"/>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 management and </a:t>
            </a:r>
          </a:p>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governance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sp>
        <p:nvSpPr>
          <p:cNvPr id="16" name="TextBox 15">
            <a:extLst>
              <a:ext uri="{FF2B5EF4-FFF2-40B4-BE49-F238E27FC236}">
                <a16:creationId xmlns:a16="http://schemas.microsoft.com/office/drawing/2014/main" id="{9C758EC6-70BA-AD4A-97E2-F8AC43A0E541}"/>
              </a:ext>
            </a:extLst>
          </p:cNvPr>
          <p:cNvSpPr txBox="1"/>
          <p:nvPr/>
        </p:nvSpPr>
        <p:spPr>
          <a:xfrm>
            <a:off x="4888154" y="3836399"/>
            <a:ext cx="1893922"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Management Console</a:t>
            </a:r>
          </a:p>
        </p:txBody>
      </p:sp>
      <p:sp>
        <p:nvSpPr>
          <p:cNvPr id="14" name="TextBox 13">
            <a:extLst>
              <a:ext uri="{FF2B5EF4-FFF2-40B4-BE49-F238E27FC236}">
                <a16:creationId xmlns:a16="http://schemas.microsoft.com/office/drawing/2014/main" id="{11763954-0406-9C4A-A38D-4CF454878E9A}"/>
              </a:ext>
            </a:extLst>
          </p:cNvPr>
          <p:cNvSpPr txBox="1"/>
          <p:nvPr/>
        </p:nvSpPr>
        <p:spPr>
          <a:xfrm>
            <a:off x="6807956" y="3834888"/>
            <a:ext cx="135913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Config</a:t>
            </a:r>
          </a:p>
        </p:txBody>
      </p:sp>
      <p:sp>
        <p:nvSpPr>
          <p:cNvPr id="6" name="TextBox 5">
            <a:extLst>
              <a:ext uri="{FF2B5EF4-FFF2-40B4-BE49-F238E27FC236}">
                <a16:creationId xmlns:a16="http://schemas.microsoft.com/office/drawing/2014/main" id="{D964D7DB-132C-9648-8402-E5670A709AE6}"/>
              </a:ext>
            </a:extLst>
          </p:cNvPr>
          <p:cNvSpPr txBox="1"/>
          <p:nvPr/>
        </p:nvSpPr>
        <p:spPr>
          <a:xfrm>
            <a:off x="8413530" y="3814942"/>
            <a:ext cx="1359131"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sp>
        <p:nvSpPr>
          <p:cNvPr id="7" name="TextBox 6">
            <a:extLst>
              <a:ext uri="{FF2B5EF4-FFF2-40B4-BE49-F238E27FC236}">
                <a16:creationId xmlns:a16="http://schemas.microsoft.com/office/drawing/2014/main" id="{13761F13-5E8E-D046-BB83-8F52BCD62CFB}"/>
              </a:ext>
            </a:extLst>
          </p:cNvPr>
          <p:cNvSpPr txBox="1"/>
          <p:nvPr/>
        </p:nvSpPr>
        <p:spPr>
          <a:xfrm>
            <a:off x="10111738" y="3814942"/>
            <a:ext cx="1506552"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Auto Scaling</a:t>
            </a:r>
          </a:p>
        </p:txBody>
      </p:sp>
      <p:sp>
        <p:nvSpPr>
          <p:cNvPr id="12" name="TextBox 11">
            <a:extLst>
              <a:ext uri="{FF2B5EF4-FFF2-40B4-BE49-F238E27FC236}">
                <a16:creationId xmlns:a16="http://schemas.microsoft.com/office/drawing/2014/main" id="{09D07F57-01BC-2C46-A09A-E6D7DEAF0212}"/>
              </a:ext>
            </a:extLst>
          </p:cNvPr>
          <p:cNvSpPr txBox="1"/>
          <p:nvPr/>
        </p:nvSpPr>
        <p:spPr>
          <a:xfrm>
            <a:off x="4977932" y="5650698"/>
            <a:ext cx="1712699"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Command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Line Interface</a:t>
            </a:r>
          </a:p>
        </p:txBody>
      </p:sp>
      <p:sp>
        <p:nvSpPr>
          <p:cNvPr id="18" name="TextBox 17">
            <a:extLst>
              <a:ext uri="{FF2B5EF4-FFF2-40B4-BE49-F238E27FC236}">
                <a16:creationId xmlns:a16="http://schemas.microsoft.com/office/drawing/2014/main" id="{4A98BAB5-A45E-0E4A-A83D-AD7F47F3C663}"/>
              </a:ext>
            </a:extLst>
          </p:cNvPr>
          <p:cNvSpPr txBox="1"/>
          <p:nvPr/>
        </p:nvSpPr>
        <p:spPr>
          <a:xfrm>
            <a:off x="6801684" y="5686501"/>
            <a:ext cx="1357122"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Advisor</a:t>
            </a:r>
          </a:p>
        </p:txBody>
      </p:sp>
      <p:sp>
        <p:nvSpPr>
          <p:cNvPr id="20" name="TextBox 19">
            <a:extLst>
              <a:ext uri="{FF2B5EF4-FFF2-40B4-BE49-F238E27FC236}">
                <a16:creationId xmlns:a16="http://schemas.microsoft.com/office/drawing/2014/main" id="{D9CC2CD7-28CC-7A4D-8887-32BE6D184A0C}"/>
              </a:ext>
            </a:extLst>
          </p:cNvPr>
          <p:cNvSpPr txBox="1"/>
          <p:nvPr/>
        </p:nvSpPr>
        <p:spPr>
          <a:xfrm>
            <a:off x="8235972" y="5683564"/>
            <a:ext cx="1712699"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Well-</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Architected Tool </a:t>
            </a:r>
          </a:p>
        </p:txBody>
      </p:sp>
      <p:sp>
        <p:nvSpPr>
          <p:cNvPr id="8" name="TextBox 7">
            <a:extLst>
              <a:ext uri="{FF2B5EF4-FFF2-40B4-BE49-F238E27FC236}">
                <a16:creationId xmlns:a16="http://schemas.microsoft.com/office/drawing/2014/main" id="{E71E6A68-F283-F44E-BD0F-835FE3811D61}"/>
              </a:ext>
            </a:extLst>
          </p:cNvPr>
          <p:cNvSpPr txBox="1"/>
          <p:nvPr/>
        </p:nvSpPr>
        <p:spPr>
          <a:xfrm>
            <a:off x="10035716" y="5687054"/>
            <a:ext cx="1619150"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p:txBody>
      </p:sp>
      <p:pic>
        <p:nvPicPr>
          <p:cNvPr id="9" name="Graphic 8">
            <a:extLst>
              <a:ext uri="{FF2B5EF4-FFF2-40B4-BE49-F238E27FC236}">
                <a16:creationId xmlns:a16="http://schemas.microsoft.com/office/drawing/2014/main" id="{F3FF6B72-C858-5A44-A833-CC192B74293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0909" y="3108960"/>
            <a:ext cx="711200" cy="711200"/>
          </a:xfrm>
          <a:prstGeom prst="rect">
            <a:avLst/>
          </a:prstGeom>
        </p:spPr>
      </p:pic>
      <p:pic>
        <p:nvPicPr>
          <p:cNvPr id="10" name="Graphic 9">
            <a:extLst>
              <a:ext uri="{FF2B5EF4-FFF2-40B4-BE49-F238E27FC236}">
                <a16:creationId xmlns:a16="http://schemas.microsoft.com/office/drawing/2014/main" id="{1B6C0BF0-9CF6-414A-B2DC-0DEDD2C690D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15577" y="3108960"/>
            <a:ext cx="711200" cy="711200"/>
          </a:xfrm>
          <a:prstGeom prst="rect">
            <a:avLst/>
          </a:prstGeom>
        </p:spPr>
      </p:pic>
      <p:pic>
        <p:nvPicPr>
          <p:cNvPr id="11" name="Graphic 10">
            <a:extLst>
              <a:ext uri="{FF2B5EF4-FFF2-40B4-BE49-F238E27FC236}">
                <a16:creationId xmlns:a16="http://schemas.microsoft.com/office/drawing/2014/main" id="{B9D8BC08-9C16-3944-89AA-1F894A611C0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89692" y="4937760"/>
            <a:ext cx="711200" cy="711200"/>
          </a:xfrm>
          <a:prstGeom prst="rect">
            <a:avLst/>
          </a:prstGeom>
        </p:spPr>
      </p:pic>
      <p:pic>
        <p:nvPicPr>
          <p:cNvPr id="13" name="Graphic 12">
            <a:extLst>
              <a:ext uri="{FF2B5EF4-FFF2-40B4-BE49-F238E27FC236}">
                <a16:creationId xmlns:a16="http://schemas.microsoft.com/office/drawing/2014/main" id="{63A13CDB-14D7-3649-80EF-3DF23E67EFF4}"/>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6400" y="4937760"/>
            <a:ext cx="711200" cy="711200"/>
          </a:xfrm>
          <a:prstGeom prst="rect">
            <a:avLst/>
          </a:prstGeom>
        </p:spPr>
      </p:pic>
      <p:pic>
        <p:nvPicPr>
          <p:cNvPr id="15" name="Graphic 14">
            <a:extLst>
              <a:ext uri="{FF2B5EF4-FFF2-40B4-BE49-F238E27FC236}">
                <a16:creationId xmlns:a16="http://schemas.microsoft.com/office/drawing/2014/main" id="{C7D0D9FA-AEA2-BB4B-8BBF-90B1B8A60863}"/>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4114" y="3108960"/>
            <a:ext cx="711200" cy="711200"/>
          </a:xfrm>
          <a:prstGeom prst="rect">
            <a:avLst/>
          </a:prstGeom>
        </p:spPr>
      </p:pic>
      <p:pic>
        <p:nvPicPr>
          <p:cNvPr id="17" name="Graphic 16">
            <a:extLst>
              <a:ext uri="{FF2B5EF4-FFF2-40B4-BE49-F238E27FC236}">
                <a16:creationId xmlns:a16="http://schemas.microsoft.com/office/drawing/2014/main" id="{158BEA10-3C84-2A4B-A68C-80DDFF4ADBB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86400" y="3108960"/>
            <a:ext cx="711200" cy="711200"/>
          </a:xfrm>
          <a:prstGeom prst="rect">
            <a:avLst/>
          </a:prstGeom>
        </p:spPr>
      </p:pic>
      <p:sp>
        <p:nvSpPr>
          <p:cNvPr id="25" name="TextBox 24">
            <a:extLst>
              <a:ext uri="{FF2B5EF4-FFF2-40B4-BE49-F238E27FC236}">
                <a16:creationId xmlns:a16="http://schemas.microsoft.com/office/drawing/2014/main" id="{651E9760-37EE-4742-949F-F2FE2C53802E}"/>
              </a:ext>
              <a:ext uri="{C183D7F6-B498-43B3-948B-1728B52AA6E4}">
                <adec:decorative xmlns:adec="http://schemas.microsoft.com/office/drawing/2017/decorative" val="1"/>
              </a:ext>
            </a:extLst>
          </p:cNvPr>
          <p:cNvSpPr txBox="1"/>
          <p:nvPr/>
        </p:nvSpPr>
        <p:spPr>
          <a:xfrm>
            <a:off x="548640" y="4437019"/>
            <a:ext cx="1973617" cy="230832"/>
          </a:xfrm>
          <a:prstGeom prst="rect">
            <a:avLst/>
          </a:prstGeom>
          <a:noFill/>
        </p:spPr>
        <p:txBody>
          <a:bodyPr wrap="none" rtlCol="0">
            <a:spAutoFit/>
          </a:bodyPr>
          <a:lstStyle/>
          <a:p>
            <a:r>
              <a:rPr lang="en-US" sz="900" dirty="0">
                <a:solidFill>
                  <a:schemeClr val="bg1">
                    <a:lumMod val="6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Photo by Marta Branco from Pexels</a:t>
            </a:r>
          </a:p>
        </p:txBody>
      </p:sp>
      <p:pic>
        <p:nvPicPr>
          <p:cNvPr id="19" name="Graphic 18">
            <a:extLst>
              <a:ext uri="{FF2B5EF4-FFF2-40B4-BE49-F238E27FC236}">
                <a16:creationId xmlns:a16="http://schemas.microsoft.com/office/drawing/2014/main" id="{342B86BF-B4C2-A84D-A401-09AEFF65F58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31922" y="4937760"/>
            <a:ext cx="711200" cy="711200"/>
          </a:xfrm>
          <a:prstGeom prst="rect">
            <a:avLst/>
          </a:prstGeom>
        </p:spPr>
      </p:pic>
      <p:pic>
        <p:nvPicPr>
          <p:cNvPr id="21" name="Graphic 20">
            <a:extLst>
              <a:ext uri="{FF2B5EF4-FFF2-40B4-BE49-F238E27FC236}">
                <a16:creationId xmlns:a16="http://schemas.microsoft.com/office/drawing/2014/main" id="{CEB35706-B695-174A-B1C4-224C18E4857D}"/>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38717" y="4937760"/>
            <a:ext cx="711200" cy="711200"/>
          </a:xfrm>
          <a:prstGeom prst="rect">
            <a:avLst/>
          </a:prstGeom>
        </p:spPr>
      </p:pic>
      <p:pic>
        <p:nvPicPr>
          <p:cNvPr id="22" name="Graphic 21">
            <a:extLst>
              <a:ext uri="{FF2B5EF4-FFF2-40B4-BE49-F238E27FC236}">
                <a16:creationId xmlns:a16="http://schemas.microsoft.com/office/drawing/2014/main" id="{2BEB6DE2-7097-D440-B2C8-8287CB70DD2F}"/>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83680" y="1645920"/>
            <a:ext cx="952500" cy="952500"/>
          </a:xfrm>
          <a:prstGeom prst="rect">
            <a:avLst/>
          </a:prstGeom>
        </p:spPr>
      </p:pic>
      <p:pic>
        <p:nvPicPr>
          <p:cNvPr id="27" name="Picture 26">
            <a:extLst>
              <a:ext uri="{FF2B5EF4-FFF2-40B4-BE49-F238E27FC236}">
                <a16:creationId xmlns:a16="http://schemas.microsoft.com/office/drawing/2014/main" id="{2A483946-9C9A-0E4E-9EFE-D3FF9F13D5A5}"/>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548640" y="1645920"/>
            <a:ext cx="4186648" cy="2791099"/>
          </a:xfrm>
          <a:prstGeom prst="rect">
            <a:avLst/>
          </a:prstGeom>
        </p:spPr>
      </p:pic>
      <p:sp>
        <p:nvSpPr>
          <p:cNvPr id="5" name="Footer Placeholder 4">
            <a:extLst>
              <a:ext uri="{FF2B5EF4-FFF2-40B4-BE49-F238E27FC236}">
                <a16:creationId xmlns:a16="http://schemas.microsoft.com/office/drawing/2014/main" id="{B89D0E48-53A1-F84D-A790-5023F8F8364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AC70FE95-CDCE-444E-9B31-12513BB771C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extLst>
      <p:ext uri="{BB962C8B-B14F-4D97-AF65-F5344CB8AC3E}">
        <p14:creationId xmlns:p14="http://schemas.microsoft.com/office/powerpoint/2010/main" val="1487908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FB012-E14B-5F43-B605-4C7071827C78}"/>
              </a:ext>
            </a:extLst>
          </p:cNvPr>
          <p:cNvSpPr>
            <a:spLocks noGrp="1"/>
          </p:cNvSpPr>
          <p:nvPr>
            <p:ph type="title"/>
          </p:nvPr>
        </p:nvSpPr>
        <p:spPr/>
        <p:txBody>
          <a:bodyPr>
            <a:noAutofit/>
          </a:bodyPr>
          <a:lstStyle/>
          <a:p>
            <a:r>
              <a:rPr lang="en-US" sz="3200" dirty="0"/>
              <a:t>Activity: AWS Management Console clickthrough</a:t>
            </a:r>
          </a:p>
        </p:txBody>
      </p:sp>
      <p:pic>
        <p:nvPicPr>
          <p:cNvPr id="6" name="Picture 5">
            <a:extLst>
              <a:ext uri="{FF2B5EF4-FFF2-40B4-BE49-F238E27FC236}">
                <a16:creationId xmlns:a16="http://schemas.microsoft.com/office/drawing/2014/main" id="{D2394557-4B7E-5246-9CE6-6A6809ABA7A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00451" y="1330778"/>
            <a:ext cx="5595257" cy="4196443"/>
          </a:xfrm>
          <a:prstGeom prst="rect">
            <a:avLst/>
          </a:prstGeom>
        </p:spPr>
      </p:pic>
      <p:sp>
        <p:nvSpPr>
          <p:cNvPr id="7" name="Footer Placeholder 1">
            <a:extLst>
              <a:ext uri="{FF2B5EF4-FFF2-40B4-BE49-F238E27FC236}">
                <a16:creationId xmlns:a16="http://schemas.microsoft.com/office/drawing/2014/main" id="{9817BB4C-EC5A-0447-8EAD-E767BB0AAE70}"/>
              </a:ext>
              <a:ext uri="{C183D7F6-B498-43B3-948B-1728B52AA6E4}">
                <adec:decorative xmlns:adec="http://schemas.microsoft.com/office/drawing/2017/decorative" val="1"/>
              </a:ext>
            </a:extLst>
          </p:cNvPr>
          <p:cNvSpPr txBox="1">
            <a:spLocks/>
          </p:cNvSpPr>
          <p:nvPr/>
        </p:nvSpPr>
        <p:spPr>
          <a:xfrm>
            <a:off x="5692792" y="5427435"/>
            <a:ext cx="1719943"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Photo by Pixabay from Pexels.</a:t>
            </a:r>
          </a:p>
        </p:txBody>
      </p:sp>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24</a:t>
            </a:fld>
            <a:endParaRPr lang="en-US" dirty="0"/>
          </a:p>
        </p:txBody>
      </p:sp>
      <p:sp>
        <p:nvSpPr>
          <p:cNvPr id="2" name="Footer Placeholder 1">
            <a:extLst>
              <a:ext uri="{FF2B5EF4-FFF2-40B4-BE49-F238E27FC236}">
                <a16:creationId xmlns:a16="http://schemas.microsoft.com/office/drawing/2014/main" id="{214E2BE3-1435-904C-988A-006DC38C048C}"/>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77756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A3EEC8-CD9A-8041-A18E-1F8BBA4BD146}"/>
              </a:ext>
            </a:extLst>
          </p:cNvPr>
          <p:cNvSpPr>
            <a:spLocks noGrp="1"/>
          </p:cNvSpPr>
          <p:nvPr>
            <p:ph type="title"/>
          </p:nvPr>
        </p:nvSpPr>
        <p:spPr/>
        <p:txBody>
          <a:bodyPr/>
          <a:lstStyle/>
          <a:p>
            <a:r>
              <a:rPr lang="en-US" sz="3600" dirty="0"/>
              <a:t>Hands-on activity:  AWS Management Console clickthrough</a:t>
            </a:r>
          </a:p>
        </p:txBody>
      </p:sp>
      <p:sp>
        <p:nvSpPr>
          <p:cNvPr id="11" name="Content Placeholder 6">
            <a:extLst>
              <a:ext uri="{FF2B5EF4-FFF2-40B4-BE49-F238E27FC236}">
                <a16:creationId xmlns:a16="http://schemas.microsoft.com/office/drawing/2014/main" id="{EE5A659A-27E0-0D48-BFDC-3F59E142DCE2}"/>
              </a:ext>
            </a:extLst>
          </p:cNvPr>
          <p:cNvSpPr txBox="1">
            <a:spLocks/>
          </p:cNvSpPr>
          <p:nvPr/>
        </p:nvSpPr>
        <p:spPr>
          <a:xfrm>
            <a:off x="323849" y="1528175"/>
            <a:ext cx="11772901" cy="4648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1600" dirty="0"/>
              <a:t>Launch the </a:t>
            </a:r>
            <a:r>
              <a:rPr lang="en-US" sz="1600" dirty="0">
                <a:solidFill>
                  <a:schemeClr val="accent5"/>
                </a:solidFill>
              </a:rPr>
              <a:t>Sandbox</a:t>
            </a:r>
            <a:r>
              <a:rPr lang="en-US" sz="1600" dirty="0"/>
              <a:t> hands-on environment and connect to the </a:t>
            </a:r>
            <a:r>
              <a:rPr lang="en-US" sz="1600" dirty="0">
                <a:solidFill>
                  <a:schemeClr val="accent5"/>
                </a:solidFill>
              </a:rPr>
              <a:t>AWS Management Console</a:t>
            </a:r>
            <a:r>
              <a:rPr lang="en-US" sz="1600" b="1" dirty="0"/>
              <a:t>.</a:t>
            </a:r>
          </a:p>
          <a:p>
            <a:pPr marL="514350" indent="-514350">
              <a:buFont typeface="+mj-lt"/>
              <a:buAutoNum type="arabicPeriod"/>
            </a:pPr>
            <a:r>
              <a:rPr lang="en-US" sz="1600" dirty="0"/>
              <a:t>Explore the AWS Management Console. </a:t>
            </a:r>
          </a:p>
          <a:p>
            <a:pPr marL="971550" lvl="1" indent="-514350">
              <a:buFont typeface="+mj-lt"/>
              <a:buAutoNum type="alphaUcPeriod"/>
            </a:pPr>
            <a:r>
              <a:rPr lang="en-US" sz="1600" dirty="0"/>
              <a:t>Click the </a:t>
            </a:r>
            <a:r>
              <a:rPr lang="en-US" sz="1600" b="1" dirty="0"/>
              <a:t>Services</a:t>
            </a:r>
            <a:r>
              <a:rPr lang="en-US" sz="1600" dirty="0"/>
              <a:t> menu. </a:t>
            </a:r>
          </a:p>
          <a:p>
            <a:pPr marL="971550" lvl="1" indent="-514350">
              <a:buFont typeface="+mj-lt"/>
              <a:buAutoNum type="alphaUcPeriod"/>
            </a:pPr>
            <a:r>
              <a:rPr lang="en-US" sz="1600" dirty="0"/>
              <a:t>Notice how services are grouped into service categories. For example, the </a:t>
            </a:r>
            <a:r>
              <a:rPr lang="en-US" sz="1600" b="1" dirty="0"/>
              <a:t>EC2</a:t>
            </a:r>
            <a:r>
              <a:rPr lang="en-US" sz="1600" dirty="0"/>
              <a:t> service appears in the </a:t>
            </a:r>
            <a:r>
              <a:rPr lang="en-US" sz="1600" b="1" dirty="0"/>
              <a:t>Compute</a:t>
            </a:r>
            <a:r>
              <a:rPr lang="en-US" sz="1600" dirty="0"/>
              <a:t> service category.</a:t>
            </a:r>
          </a:p>
          <a:p>
            <a:pPr marL="457200" lvl="1" indent="0">
              <a:buFont typeface="Arial" panose="020B0604020202020204" pitchFamily="34" charset="0"/>
              <a:buNone/>
            </a:pPr>
            <a:r>
              <a:rPr lang="en-US" sz="1600" dirty="0">
                <a:solidFill>
                  <a:schemeClr val="accent6"/>
                </a:solidFill>
              </a:rPr>
              <a:t>	      Question #1</a:t>
            </a:r>
            <a:r>
              <a:rPr lang="en-US" sz="1600" dirty="0"/>
              <a:t>: Under which service category does the </a:t>
            </a:r>
            <a:r>
              <a:rPr lang="en-US" sz="1600" b="1" dirty="0"/>
              <a:t>IAM </a:t>
            </a:r>
            <a:r>
              <a:rPr lang="en-US" sz="1600" dirty="0"/>
              <a:t>service appear? </a:t>
            </a:r>
          </a:p>
          <a:p>
            <a:pPr marL="457200" lvl="1" indent="0">
              <a:buFont typeface="Arial" panose="020B0604020202020204" pitchFamily="34" charset="0"/>
              <a:buNone/>
            </a:pPr>
            <a:r>
              <a:rPr lang="en-US" sz="1600" dirty="0">
                <a:solidFill>
                  <a:schemeClr val="accent6"/>
                </a:solidFill>
              </a:rPr>
              <a:t>	      Question #2</a:t>
            </a:r>
            <a:r>
              <a:rPr lang="en-US" sz="1600" dirty="0"/>
              <a:t>: Under which service category does the </a:t>
            </a:r>
            <a:r>
              <a:rPr lang="en-US" sz="1600" b="1" dirty="0"/>
              <a:t>Amazon</a:t>
            </a:r>
            <a:r>
              <a:rPr lang="en-US" sz="1600" dirty="0"/>
              <a:t> </a:t>
            </a:r>
            <a:r>
              <a:rPr lang="en-US" sz="1600" b="1" dirty="0"/>
              <a:t>VPC</a:t>
            </a:r>
            <a:r>
              <a:rPr lang="en-US" sz="1600" dirty="0"/>
              <a:t> service appear?</a:t>
            </a:r>
          </a:p>
          <a:p>
            <a:pPr marL="971550" lvl="1" indent="-514350">
              <a:buFont typeface="+mj-lt"/>
              <a:buAutoNum type="alphaUcPeriod" startAt="3"/>
            </a:pPr>
            <a:r>
              <a:rPr lang="en-US" sz="1600" dirty="0"/>
              <a:t>Click the </a:t>
            </a:r>
            <a:r>
              <a:rPr lang="en-US" sz="1600" b="1" dirty="0"/>
              <a:t>Amazon</a:t>
            </a:r>
            <a:r>
              <a:rPr lang="en-US" sz="1600" dirty="0"/>
              <a:t> </a:t>
            </a:r>
            <a:r>
              <a:rPr lang="en-US" sz="1600" b="1" dirty="0"/>
              <a:t>VPC</a:t>
            </a:r>
            <a:r>
              <a:rPr lang="en-US" sz="1600" dirty="0"/>
              <a:t> service. Notice that the dropdown menu in the top-right corner displays an AWS Region (for example, it might display </a:t>
            </a:r>
            <a:r>
              <a:rPr lang="en-US" sz="1600" i="1" dirty="0"/>
              <a:t>N. Virginia</a:t>
            </a:r>
            <a:r>
              <a:rPr lang="en-US" sz="1600" dirty="0"/>
              <a:t>). </a:t>
            </a:r>
          </a:p>
          <a:p>
            <a:pPr marL="971550" lvl="1" indent="-514350">
              <a:buFont typeface="+mj-lt"/>
              <a:buAutoNum type="alphaUcPeriod" startAt="3"/>
            </a:pPr>
            <a:r>
              <a:rPr lang="en-US" sz="1600" dirty="0"/>
              <a:t>Click the Region menu and switch to a different Region. For example, choose </a:t>
            </a:r>
            <a:r>
              <a:rPr lang="en-US" sz="1600" b="1" dirty="0"/>
              <a:t>EU (London)</a:t>
            </a:r>
            <a:r>
              <a:rPr lang="en-US" sz="1600" dirty="0"/>
              <a:t>.</a:t>
            </a:r>
          </a:p>
          <a:p>
            <a:pPr marL="971550" lvl="1" indent="-514350">
              <a:buFont typeface="+mj-lt"/>
              <a:buAutoNum type="alphaUcPeriod" startAt="3"/>
            </a:pPr>
            <a:r>
              <a:rPr lang="en-US" sz="1600" dirty="0"/>
              <a:t>Click </a:t>
            </a:r>
            <a:r>
              <a:rPr lang="en-US" sz="1600" b="1" dirty="0"/>
              <a:t>Subnets</a:t>
            </a:r>
            <a:r>
              <a:rPr lang="en-US" sz="1600" dirty="0"/>
              <a:t> (on the left side of the screen). The Region has three subnets in it. Click the box next to one of the subnets. Notice that the bottom half of the screen now displays details about this subnet. </a:t>
            </a:r>
          </a:p>
          <a:p>
            <a:pPr marL="457200" lvl="1" indent="0">
              <a:buFont typeface="Arial" panose="020B0604020202020204" pitchFamily="34" charset="0"/>
              <a:buNone/>
            </a:pPr>
            <a:r>
              <a:rPr lang="en-US" sz="1600" dirty="0">
                <a:solidFill>
                  <a:schemeClr val="accent6"/>
                </a:solidFill>
              </a:rPr>
              <a:t>	     Question #3</a:t>
            </a:r>
            <a:r>
              <a:rPr lang="en-US" sz="1600" dirty="0"/>
              <a:t>: Does the subnet you selected exist at the level of the Region or at the level of the Availability Zone?</a:t>
            </a:r>
          </a:p>
          <a:p>
            <a:pPr marL="971550" lvl="1" indent="-514350">
              <a:buFont typeface="+mj-lt"/>
              <a:buAutoNum type="alphaUcPeriod" startAt="6"/>
            </a:pPr>
            <a:r>
              <a:rPr lang="en-US" sz="1600" dirty="0"/>
              <a:t>Click </a:t>
            </a:r>
            <a:r>
              <a:rPr lang="en-US" sz="1600" b="1" dirty="0"/>
              <a:t>Your VPCs</a:t>
            </a:r>
            <a:r>
              <a:rPr lang="en-US" sz="1600" dirty="0"/>
              <a:t>. An existing VPC is already selected. </a:t>
            </a:r>
          </a:p>
          <a:p>
            <a:pPr marL="457200" lvl="1" indent="0">
              <a:buFont typeface="Arial" panose="020B0604020202020204" pitchFamily="34" charset="0"/>
              <a:buNone/>
            </a:pPr>
            <a:r>
              <a:rPr lang="en-US" sz="1600" dirty="0">
                <a:solidFill>
                  <a:schemeClr val="accent6"/>
                </a:solidFill>
              </a:rPr>
              <a:t>	     Question #4</a:t>
            </a:r>
            <a:r>
              <a:rPr lang="en-US" sz="1600" dirty="0"/>
              <a:t>: Does the VPC exist at the level of the Region or the level of the Availability Zone?</a:t>
            </a:r>
            <a:endParaRPr lang="en-US" sz="1600" dirty="0">
              <a:solidFill>
                <a:schemeClr val="tx2"/>
              </a:solidFill>
            </a:endParaRPr>
          </a:p>
          <a:p>
            <a:pPr marL="457200" lvl="1" indent="0">
              <a:buFont typeface="Arial" panose="020B0604020202020204" pitchFamily="34" charset="0"/>
              <a:buNone/>
            </a:pPr>
            <a:r>
              <a:rPr lang="en-US" sz="1600" dirty="0">
                <a:solidFill>
                  <a:schemeClr val="accent6"/>
                </a:solidFill>
              </a:rPr>
              <a:t>	     Question #5</a:t>
            </a:r>
            <a:r>
              <a:rPr lang="en-US" sz="1600" dirty="0"/>
              <a:t>: Which services are global instead of Regional? Check Amazon EC2, IAM, Lambda, and Route 53. </a:t>
            </a:r>
          </a:p>
        </p:txBody>
      </p:sp>
      <p:sp>
        <p:nvSpPr>
          <p:cNvPr id="4" name="Footer Placeholder 3">
            <a:extLst>
              <a:ext uri="{FF2B5EF4-FFF2-40B4-BE49-F238E27FC236}">
                <a16:creationId xmlns:a16="http://schemas.microsoft.com/office/drawing/2014/main" id="{DA71A48D-231F-2340-8DC3-BBBFA8B4CB7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3">
            <a:extLst>
              <a:ext uri="{FF2B5EF4-FFF2-40B4-BE49-F238E27FC236}">
                <a16:creationId xmlns:a16="http://schemas.microsoft.com/office/drawing/2014/main" id="{41B98B63-C7DD-2043-992B-63C11D4F66B1}"/>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537062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7D632-4F80-5147-9159-595C8B1D8D34}"/>
              </a:ext>
            </a:extLst>
          </p:cNvPr>
          <p:cNvSpPr>
            <a:spLocks noGrp="1"/>
          </p:cNvSpPr>
          <p:nvPr>
            <p:ph type="title"/>
          </p:nvPr>
        </p:nvSpPr>
        <p:spPr/>
        <p:txBody>
          <a:bodyPr/>
          <a:lstStyle/>
          <a:p>
            <a:r>
              <a:rPr lang="en-US" dirty="0"/>
              <a:t>Activity answer key</a:t>
            </a:r>
          </a:p>
        </p:txBody>
      </p:sp>
      <p:sp>
        <p:nvSpPr>
          <p:cNvPr id="3" name="Content Placeholder 2">
            <a:extLst>
              <a:ext uri="{FF2B5EF4-FFF2-40B4-BE49-F238E27FC236}">
                <a16:creationId xmlns:a16="http://schemas.microsoft.com/office/drawing/2014/main" id="{1D0A893F-A634-B443-93DD-8C00562D0A1D}"/>
              </a:ext>
            </a:extLst>
          </p:cNvPr>
          <p:cNvSpPr>
            <a:spLocks noGrp="1"/>
          </p:cNvSpPr>
          <p:nvPr>
            <p:ph idx="1"/>
          </p:nvPr>
        </p:nvSpPr>
        <p:spPr/>
        <p:txBody>
          <a:bodyPr/>
          <a:lstStyle/>
          <a:p>
            <a:r>
              <a:rPr lang="en-US" sz="2000" dirty="0">
                <a:solidFill>
                  <a:schemeClr val="accent6"/>
                </a:solidFill>
              </a:rPr>
              <a:t>Question #1</a:t>
            </a:r>
            <a:r>
              <a:rPr lang="en-US" sz="2000" dirty="0"/>
              <a:t>: Under which service category does the </a:t>
            </a:r>
            <a:r>
              <a:rPr lang="en-US" sz="2000" b="1" dirty="0"/>
              <a:t>IAM </a:t>
            </a:r>
            <a:r>
              <a:rPr lang="en-US" sz="2000" dirty="0"/>
              <a:t>service appear? </a:t>
            </a:r>
          </a:p>
          <a:p>
            <a:pPr lvl="1"/>
            <a:r>
              <a:rPr lang="en-US" sz="1800" b="1" dirty="0"/>
              <a:t>Answer</a:t>
            </a:r>
            <a:r>
              <a:rPr lang="en-US" sz="1800" dirty="0"/>
              <a:t>: </a:t>
            </a:r>
            <a:r>
              <a:rPr lang="en-US" sz="1800" b="1" dirty="0">
                <a:solidFill>
                  <a:schemeClr val="accent5"/>
                </a:solidFill>
              </a:rPr>
              <a:t>Security, Identity, &amp; Compliance</a:t>
            </a:r>
            <a:r>
              <a:rPr lang="en-US" sz="1800" dirty="0"/>
              <a:t>.</a:t>
            </a:r>
          </a:p>
          <a:p>
            <a:pPr marL="457200" lvl="1" indent="0">
              <a:buNone/>
            </a:pPr>
            <a:endParaRPr lang="en-US" sz="1200" dirty="0"/>
          </a:p>
          <a:p>
            <a:r>
              <a:rPr lang="en-US" sz="2000" dirty="0">
                <a:solidFill>
                  <a:schemeClr val="accent6"/>
                </a:solidFill>
              </a:rPr>
              <a:t>Question #2</a:t>
            </a:r>
            <a:r>
              <a:rPr lang="en-US" sz="2000" dirty="0"/>
              <a:t>: Under which service category does the </a:t>
            </a:r>
            <a:r>
              <a:rPr lang="en-US" sz="2000" b="1" dirty="0"/>
              <a:t>Amazon</a:t>
            </a:r>
            <a:r>
              <a:rPr lang="en-US" sz="2000" dirty="0"/>
              <a:t> </a:t>
            </a:r>
            <a:r>
              <a:rPr lang="en-US" sz="2000" b="1" dirty="0"/>
              <a:t>VPC</a:t>
            </a:r>
            <a:r>
              <a:rPr lang="en-US" sz="2000" dirty="0"/>
              <a:t> service appear?</a:t>
            </a:r>
          </a:p>
          <a:p>
            <a:pPr lvl="1"/>
            <a:r>
              <a:rPr lang="en-US" sz="1800" b="1" dirty="0"/>
              <a:t>Answer</a:t>
            </a:r>
            <a:r>
              <a:rPr lang="en-US" sz="1800" dirty="0"/>
              <a:t>: </a:t>
            </a:r>
            <a:r>
              <a:rPr lang="en-US" sz="1800" b="1" dirty="0">
                <a:solidFill>
                  <a:schemeClr val="accent5"/>
                </a:solidFill>
              </a:rPr>
              <a:t>Networking &amp; Content Delivery</a:t>
            </a:r>
          </a:p>
          <a:p>
            <a:pPr marL="457200" lvl="1" indent="0">
              <a:buNone/>
            </a:pPr>
            <a:endParaRPr lang="en-US" sz="1200" b="1" dirty="0">
              <a:solidFill>
                <a:schemeClr val="accent5"/>
              </a:solidFill>
            </a:endParaRPr>
          </a:p>
          <a:p>
            <a:r>
              <a:rPr lang="en-US" sz="2000" dirty="0">
                <a:solidFill>
                  <a:schemeClr val="accent6"/>
                </a:solidFill>
              </a:rPr>
              <a:t>Question #3</a:t>
            </a:r>
            <a:r>
              <a:rPr lang="en-US" sz="2000" dirty="0"/>
              <a:t>: Does the subnet that you selected exist at the level of the Region or the level of the Availability Zone?</a:t>
            </a:r>
          </a:p>
          <a:p>
            <a:pPr lvl="1"/>
            <a:r>
              <a:rPr lang="en-US" sz="1800" b="1" dirty="0"/>
              <a:t>Answer</a:t>
            </a:r>
            <a:r>
              <a:rPr lang="en-US" sz="1800" dirty="0"/>
              <a:t>: Subnets exist at the </a:t>
            </a:r>
            <a:r>
              <a:rPr lang="en-US" sz="1800" b="1" dirty="0">
                <a:solidFill>
                  <a:schemeClr val="accent5"/>
                </a:solidFill>
              </a:rPr>
              <a:t>level of the Availability Zone.</a:t>
            </a:r>
          </a:p>
          <a:p>
            <a:pPr marL="457200" lvl="1" indent="0">
              <a:buNone/>
            </a:pPr>
            <a:endParaRPr lang="en-US" sz="1200" b="1" dirty="0">
              <a:solidFill>
                <a:schemeClr val="accent5"/>
              </a:solidFill>
            </a:endParaRPr>
          </a:p>
          <a:p>
            <a:r>
              <a:rPr lang="en-US" sz="2000" dirty="0">
                <a:solidFill>
                  <a:schemeClr val="accent6"/>
                </a:solidFill>
              </a:rPr>
              <a:t>Question #4</a:t>
            </a:r>
            <a:r>
              <a:rPr lang="en-US" sz="2000" dirty="0"/>
              <a:t>: Does the VPC exist at the level of the Region or the level of the Availability Zone?</a:t>
            </a:r>
          </a:p>
          <a:p>
            <a:pPr lvl="1"/>
            <a:r>
              <a:rPr lang="en-US" sz="1800" b="1" dirty="0"/>
              <a:t>Answer</a:t>
            </a:r>
            <a:r>
              <a:rPr lang="en-US" sz="1800" dirty="0"/>
              <a:t>: VPCs exist at the </a:t>
            </a:r>
            <a:r>
              <a:rPr lang="en-US" sz="1800" b="1" dirty="0">
                <a:solidFill>
                  <a:schemeClr val="accent5"/>
                </a:solidFill>
              </a:rPr>
              <a:t>Region level.</a:t>
            </a:r>
          </a:p>
          <a:p>
            <a:pPr marL="457200" lvl="1" indent="0">
              <a:buNone/>
            </a:pPr>
            <a:endParaRPr lang="en-US" sz="1200" dirty="0">
              <a:solidFill>
                <a:schemeClr val="tx2"/>
              </a:solidFill>
            </a:endParaRPr>
          </a:p>
          <a:p>
            <a:r>
              <a:rPr lang="en-US" sz="2000" dirty="0">
                <a:solidFill>
                  <a:schemeClr val="accent6"/>
                </a:solidFill>
              </a:rPr>
              <a:t>Question #5</a:t>
            </a:r>
            <a:r>
              <a:rPr lang="en-US" sz="2000" dirty="0"/>
              <a:t>: Which of the following services are global instead of Regional? Check Amazon EC2, IAM, Lambda, and Route 53.</a:t>
            </a:r>
          </a:p>
          <a:p>
            <a:pPr lvl="1"/>
            <a:r>
              <a:rPr lang="en-US" sz="1800" b="1" dirty="0"/>
              <a:t>Answer: </a:t>
            </a:r>
            <a:r>
              <a:rPr lang="en-US" sz="1800" b="1" dirty="0">
                <a:solidFill>
                  <a:schemeClr val="accent5"/>
                </a:solidFill>
              </a:rPr>
              <a:t>IAM and Route 53 are global</a:t>
            </a:r>
            <a:r>
              <a:rPr lang="en-US" sz="1800" dirty="0"/>
              <a:t>. Amazon EC2 and Lambda are Regional.</a:t>
            </a:r>
            <a:endParaRPr lang="en-US" dirty="0"/>
          </a:p>
        </p:txBody>
      </p:sp>
      <p:sp>
        <p:nvSpPr>
          <p:cNvPr id="4" name="Slide Number Placeholder 3">
            <a:extLst>
              <a:ext uri="{FF2B5EF4-FFF2-40B4-BE49-F238E27FC236}">
                <a16:creationId xmlns:a16="http://schemas.microsoft.com/office/drawing/2014/main" id="{76A26853-D70B-F046-8594-FD542047322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26</a:t>
            </a:fld>
            <a:endParaRPr lang="en-US" dirty="0"/>
          </a:p>
        </p:txBody>
      </p:sp>
      <p:sp>
        <p:nvSpPr>
          <p:cNvPr id="5" name="Footer Placeholder 4">
            <a:extLst>
              <a:ext uri="{FF2B5EF4-FFF2-40B4-BE49-F238E27FC236}">
                <a16:creationId xmlns:a16="http://schemas.microsoft.com/office/drawing/2014/main" id="{34DF0371-AC4A-C44D-BD0E-A4FF2C5B0C5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46477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D3E1-B0BA-7941-ACF6-89F4C489A40A}"/>
              </a:ext>
            </a:extLst>
          </p:cNvPr>
          <p:cNvSpPr>
            <a:spLocks noGrp="1"/>
          </p:cNvSpPr>
          <p:nvPr>
            <p:ph type="title"/>
          </p:nvPr>
        </p:nvSpPr>
        <p:spPr/>
        <p:txBody>
          <a:bodyPr/>
          <a:lstStyle/>
          <a:p>
            <a:r>
              <a:rPr lang="en-US" sz="4000" dirty="0"/>
              <a:t>Module wrap-up</a:t>
            </a:r>
          </a:p>
        </p:txBody>
      </p:sp>
      <p:sp>
        <p:nvSpPr>
          <p:cNvPr id="3" name="Text Placeholder 2">
            <a:extLst>
              <a:ext uri="{FF2B5EF4-FFF2-40B4-BE49-F238E27FC236}">
                <a16:creationId xmlns:a16="http://schemas.microsoft.com/office/drawing/2014/main" id="{9705F87E-6E2F-D249-BE4B-4F176A6B5D76}"/>
              </a:ext>
            </a:extLst>
          </p:cNvPr>
          <p:cNvSpPr>
            <a:spLocks noGrp="1"/>
          </p:cNvSpPr>
          <p:nvPr>
            <p:ph type="body" sz="quarter" idx="10"/>
          </p:nvPr>
        </p:nvSpPr>
        <p:spPr/>
        <p:txBody>
          <a:bodyPr/>
          <a:lstStyle/>
          <a:p>
            <a:r>
              <a:rPr lang="en-US" dirty="0"/>
              <a:t>Module 3: AWS Global Infrastructure Overview</a:t>
            </a:r>
          </a:p>
        </p:txBody>
      </p:sp>
      <p:sp>
        <p:nvSpPr>
          <p:cNvPr id="4" name="Footer Placeholder 3">
            <a:extLst>
              <a:ext uri="{FF2B5EF4-FFF2-40B4-BE49-F238E27FC236}">
                <a16:creationId xmlns:a16="http://schemas.microsoft.com/office/drawing/2014/main" id="{1A2456B8-8531-F443-AB1E-DDB065BAACC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28388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sz="3200" dirty="0"/>
              <a:t>In summary, in this module you learned how to:</a:t>
            </a:r>
          </a:p>
          <a:p>
            <a:pPr marL="0" indent="0">
              <a:buNone/>
            </a:pPr>
            <a:endParaRPr lang="en-US" dirty="0"/>
          </a:p>
          <a:p>
            <a:r>
              <a:rPr lang="en-US" dirty="0"/>
              <a:t>Identify the difference between AWS Regions, Availability Zones, and edge locations</a:t>
            </a:r>
          </a:p>
          <a:p>
            <a:endParaRPr lang="en-US" dirty="0"/>
          </a:p>
          <a:p>
            <a:r>
              <a:rPr lang="en-US" dirty="0"/>
              <a:t>Identify AWS service and service categories</a:t>
            </a:r>
          </a:p>
          <a:p>
            <a:pPr marL="0" indent="0">
              <a:buNone/>
            </a:pPr>
            <a:endParaRPr lang="en-US" dirty="0"/>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28</a:t>
            </a:fld>
            <a:endParaRPr lang="en-US" dirty="0"/>
          </a:p>
        </p:txBody>
      </p:sp>
      <p:sp>
        <p:nvSpPr>
          <p:cNvPr id="3" name="Footer Placeholder 2">
            <a:extLst>
              <a:ext uri="{FF2B5EF4-FFF2-40B4-BE49-F238E27FC236}">
                <a16:creationId xmlns:a16="http://schemas.microsoft.com/office/drawing/2014/main" id="{FA518580-F9F5-1640-BE3B-41B7CE04AEE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39602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172187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7946F-6922-6B47-BF37-87896AA37D56}"/>
              </a:ext>
            </a:extLst>
          </p:cNvPr>
          <p:cNvSpPr>
            <a:spLocks noGrp="1"/>
          </p:cNvSpPr>
          <p:nvPr>
            <p:ph type="title"/>
          </p:nvPr>
        </p:nvSpPr>
        <p:spPr/>
        <p:txBody>
          <a:bodyPr/>
          <a:lstStyle/>
          <a:p>
            <a:r>
              <a:rPr lang="en-US" dirty="0"/>
              <a:t>Module objectives</a:t>
            </a:r>
          </a:p>
        </p:txBody>
      </p:sp>
      <p:sp>
        <p:nvSpPr>
          <p:cNvPr id="3" name="Content Placeholder 2">
            <a:extLst>
              <a:ext uri="{FF2B5EF4-FFF2-40B4-BE49-F238E27FC236}">
                <a16:creationId xmlns:a16="http://schemas.microsoft.com/office/drawing/2014/main" id="{071D2467-8E66-1649-8321-3090BD050870}"/>
              </a:ext>
            </a:extLst>
          </p:cNvPr>
          <p:cNvSpPr>
            <a:spLocks noGrp="1"/>
          </p:cNvSpPr>
          <p:nvPr>
            <p:ph idx="1"/>
          </p:nvPr>
        </p:nvSpPr>
        <p:spPr/>
        <p:txBody>
          <a:bodyPr/>
          <a:lstStyle/>
          <a:p>
            <a:pPr marL="0" indent="0">
              <a:buNone/>
            </a:pPr>
            <a:r>
              <a:rPr lang="en-US" sz="3200" dirty="0"/>
              <a:t>After completing this module, you should be able to:</a:t>
            </a:r>
          </a:p>
          <a:p>
            <a:endParaRPr lang="en-US" dirty="0"/>
          </a:p>
          <a:p>
            <a:r>
              <a:rPr lang="en-US" dirty="0"/>
              <a:t>Identify the difference between AWS Regions, Availability Zones, and edge locations</a:t>
            </a:r>
          </a:p>
          <a:p>
            <a:endParaRPr lang="en-US" dirty="0"/>
          </a:p>
          <a:p>
            <a:r>
              <a:rPr lang="en-US" dirty="0"/>
              <a:t>Identify AWS service and service categories</a:t>
            </a:r>
          </a:p>
          <a:p>
            <a:endParaRPr lang="en-US" dirty="0"/>
          </a:p>
        </p:txBody>
      </p:sp>
      <p:sp>
        <p:nvSpPr>
          <p:cNvPr id="4" name="Slide Number Placeholder 3">
            <a:extLst>
              <a:ext uri="{FF2B5EF4-FFF2-40B4-BE49-F238E27FC236}">
                <a16:creationId xmlns:a16="http://schemas.microsoft.com/office/drawing/2014/main" id="{B8F3F39B-4692-6B46-BA18-EF05966FF99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
        <p:nvSpPr>
          <p:cNvPr id="5" name="Footer Placeholder 4">
            <a:extLst>
              <a:ext uri="{FF2B5EF4-FFF2-40B4-BE49-F238E27FC236}">
                <a16:creationId xmlns:a16="http://schemas.microsoft.com/office/drawing/2014/main" id="{469AF043-D265-E94F-AF90-86EF1335336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152152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a:xfrm>
            <a:off x="419100" y="1528175"/>
            <a:ext cx="11353800" cy="4648788"/>
          </a:xfrm>
        </p:spPr>
        <p:txBody>
          <a:bodyPr/>
          <a:lstStyle/>
          <a:p>
            <a:pPr marL="0" lvl="0" indent="0">
              <a:buNone/>
            </a:pPr>
            <a:r>
              <a:rPr lang="en-US" dirty="0"/>
              <a:t>Which component of AWS global infrastructure does Amazon CloudFront use to ensure low-latency delivery?</a:t>
            </a:r>
          </a:p>
          <a:p>
            <a:pPr lvl="0"/>
            <a:endParaRPr lang="en-US" dirty="0"/>
          </a:p>
          <a:p>
            <a:pPr marL="457200" lvl="0" indent="-457200">
              <a:buFont typeface="+mj-lt"/>
              <a:buAutoNum type="alphaUcPeriod"/>
            </a:pPr>
            <a:r>
              <a:rPr lang="en-US" dirty="0"/>
              <a:t>AWS Regions</a:t>
            </a:r>
          </a:p>
          <a:p>
            <a:pPr marL="457200" lvl="0" indent="-457200">
              <a:buFont typeface="+mj-lt"/>
              <a:buAutoNum type="alphaUcPeriod"/>
            </a:pPr>
            <a:r>
              <a:rPr lang="en-US" dirty="0"/>
              <a:t>AWS edge locations</a:t>
            </a:r>
          </a:p>
          <a:p>
            <a:pPr marL="457200" lvl="0" indent="-457200">
              <a:buFont typeface="+mj-lt"/>
              <a:buAutoNum type="alphaUcPeriod"/>
            </a:pPr>
            <a:r>
              <a:rPr lang="en-US" dirty="0"/>
              <a:t>AWS Availability Zones</a:t>
            </a:r>
          </a:p>
          <a:p>
            <a:pPr marL="457200" lvl="0" indent="-457200">
              <a:buFont typeface="+mj-lt"/>
              <a:buAutoNum type="alphaUcPeriod"/>
            </a:pPr>
            <a:r>
              <a:rPr lang="en-US" dirty="0"/>
              <a:t>Amazon Virtual Private Cloud (Amazon VPC)</a:t>
            </a:r>
            <a:endParaRPr lang="en-US" sz="2400" dirty="0"/>
          </a:p>
        </p:txBody>
      </p:sp>
      <p:sp>
        <p:nvSpPr>
          <p:cNvPr id="22" name="Rectangle 21" descr="box around 'answer B - Maintaining physical hardware'.">
            <a:extLst>
              <a:ext uri="{FF2B5EF4-FFF2-40B4-BE49-F238E27FC236}">
                <a16:creationId xmlns:a16="http://schemas.microsoft.com/office/drawing/2014/main" id="{1C03C7B4-56D2-574C-84EC-E802BAD51BD6}"/>
              </a:ext>
            </a:extLst>
          </p:cNvPr>
          <p:cNvSpPr/>
          <p:nvPr/>
        </p:nvSpPr>
        <p:spPr>
          <a:xfrm>
            <a:off x="419099" y="3429000"/>
            <a:ext cx="3829051" cy="42555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AWS's responsibility'.">
            <a:extLst>
              <a:ext uri="{FF2B5EF4-FFF2-40B4-BE49-F238E27FC236}">
                <a16:creationId xmlns:a16="http://schemas.microsoft.com/office/drawing/2014/main" id="{D917926B-89D2-A148-BEFD-97157995F014}"/>
              </a:ext>
            </a:extLst>
          </p:cNvPr>
          <p:cNvSpPr/>
          <p:nvPr/>
        </p:nvSpPr>
        <p:spPr>
          <a:xfrm>
            <a:off x="1560276" y="1490075"/>
            <a:ext cx="6307374" cy="43884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descr="box around 'AWS shared responsibility model'.">
            <a:extLst>
              <a:ext uri="{FF2B5EF4-FFF2-40B4-BE49-F238E27FC236}">
                <a16:creationId xmlns:a16="http://schemas.microsoft.com/office/drawing/2014/main" id="{6E0CBF61-7E56-8546-AB58-C94D4F2FF6BF}"/>
              </a:ext>
            </a:extLst>
          </p:cNvPr>
          <p:cNvSpPr/>
          <p:nvPr/>
        </p:nvSpPr>
        <p:spPr>
          <a:xfrm>
            <a:off x="503018" y="1938641"/>
            <a:ext cx="1802032" cy="43884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descr="box around 'AWS shared responsibility model'.">
            <a:extLst>
              <a:ext uri="{FF2B5EF4-FFF2-40B4-BE49-F238E27FC236}">
                <a16:creationId xmlns:a16="http://schemas.microsoft.com/office/drawing/2014/main" id="{B8B54A94-0607-9641-9464-C81FF4C9476B}"/>
              </a:ext>
            </a:extLst>
          </p:cNvPr>
          <p:cNvSpPr/>
          <p:nvPr/>
        </p:nvSpPr>
        <p:spPr>
          <a:xfrm>
            <a:off x="4427220" y="1929796"/>
            <a:ext cx="1935480" cy="4857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30</a:t>
            </a:fld>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76136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pPr>
              <a:lnSpc>
                <a:spcPct val="150000"/>
              </a:lnSpc>
              <a:buClr>
                <a:schemeClr val="tx1"/>
              </a:buClr>
            </a:pPr>
            <a:r>
              <a:rPr lang="en-US" u="sng" dirty="0">
                <a:solidFill>
                  <a:schemeClr val="accent4"/>
                </a:solidFill>
                <a:hlinkClick r:id="rId4">
                  <a:extLst>
                    <a:ext uri="{A12FA001-AC4F-418D-AE19-62706E023703}">
                      <ahyp:hlinkClr xmlns:ahyp="http://schemas.microsoft.com/office/drawing/2018/hyperlinkcolor" val="tx"/>
                    </a:ext>
                  </a:extLst>
                </a:hlinkClick>
              </a:rPr>
              <a:t>AWS Global Infrastructure</a:t>
            </a:r>
            <a:endParaRPr lang="en-US" u="sng" dirty="0">
              <a:solidFill>
                <a:schemeClr val="accent4"/>
              </a:solidFill>
            </a:endParaRPr>
          </a:p>
          <a:p>
            <a:pPr>
              <a:lnSpc>
                <a:spcPct val="150000"/>
              </a:lnSpc>
              <a:buClr>
                <a:schemeClr val="tx1"/>
              </a:buClr>
            </a:pPr>
            <a:r>
              <a:rPr lang="en-US" u="sng" dirty="0">
                <a:hlinkClick r:id="rId5"/>
              </a:rPr>
              <a:t>AWS Regional Services List</a:t>
            </a:r>
            <a:endParaRPr lang="en-US" u="sng" dirty="0">
              <a:hlinkClick r:id="rId6">
                <a:extLst>
                  <a:ext uri="{A12FA001-AC4F-418D-AE19-62706E023703}">
                    <ahyp:hlinkClr xmlns:ahyp="http://schemas.microsoft.com/office/drawing/2018/hyperlinkcolor" val="tx"/>
                  </a:ext>
                </a:extLst>
              </a:hlinkClick>
            </a:endParaRPr>
          </a:p>
          <a:p>
            <a:pPr>
              <a:lnSpc>
                <a:spcPct val="150000"/>
              </a:lnSpc>
              <a:buClr>
                <a:schemeClr val="tx1"/>
              </a:buClr>
            </a:pPr>
            <a:r>
              <a:rPr lang="en-US" u="sng" dirty="0">
                <a:solidFill>
                  <a:schemeClr val="accent4"/>
                </a:solidFill>
                <a:hlinkClick r:id="rId7">
                  <a:extLst>
                    <a:ext uri="{A12FA001-AC4F-418D-AE19-62706E023703}">
                      <ahyp:hlinkClr xmlns:ahyp="http://schemas.microsoft.com/office/drawing/2018/hyperlinkcolor" val="tx"/>
                    </a:ext>
                  </a:extLst>
                </a:hlinkClick>
              </a:rPr>
              <a:t>AWS Cloud Products</a:t>
            </a:r>
            <a:endParaRPr lang="en-US" dirty="0">
              <a:solidFill>
                <a:schemeClr val="accent4"/>
              </a:solidFill>
            </a:endParaRPr>
          </a:p>
          <a:p>
            <a:pPr marL="0" indent="0">
              <a:buNone/>
            </a:pPr>
            <a:br>
              <a:rPr lang="en-US" dirty="0"/>
            </a:br>
            <a:endParaRPr lang="en-US" dirty="0">
              <a:latin typeface="+mn-lt"/>
            </a:endParaRPr>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431594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35E5D-0356-144C-B133-FEFC63E6469F}"/>
              </a:ext>
            </a:extLst>
          </p:cNvPr>
          <p:cNvSpPr>
            <a:spLocks noGrp="1"/>
          </p:cNvSpPr>
          <p:nvPr>
            <p:ph type="title"/>
          </p:nvPr>
        </p:nvSpPr>
        <p:spPr/>
        <p:txBody>
          <a:bodyPr/>
          <a:lstStyle/>
          <a:p>
            <a:r>
              <a:rPr lang="en-US" sz="5400" dirty="0"/>
              <a:t>Thank you</a:t>
            </a:r>
          </a:p>
        </p:txBody>
      </p:sp>
    </p:spTree>
    <p:custDataLst>
      <p:tags r:id="rId1"/>
    </p:custDataLst>
    <p:extLst>
      <p:ext uri="{BB962C8B-B14F-4D97-AF65-F5344CB8AC3E}">
        <p14:creationId xmlns:p14="http://schemas.microsoft.com/office/powerpoint/2010/main" val="3315041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1: AWS Global Infrastructure</a:t>
            </a:r>
          </a:p>
        </p:txBody>
      </p:sp>
      <p:sp>
        <p:nvSpPr>
          <p:cNvPr id="3" name="Text Placeholder 2">
            <a:extLst>
              <a:ext uri="{FF2B5EF4-FFF2-40B4-BE49-F238E27FC236}">
                <a16:creationId xmlns:a16="http://schemas.microsoft.com/office/drawing/2014/main" id="{31EF676F-5C1A-5B47-8738-57CBE2A00030}"/>
              </a:ext>
            </a:extLst>
          </p:cNvPr>
          <p:cNvSpPr>
            <a:spLocks noGrp="1"/>
          </p:cNvSpPr>
          <p:nvPr>
            <p:ph type="body" sz="quarter" idx="10"/>
          </p:nvPr>
        </p:nvSpPr>
        <p:spPr>
          <a:xfrm>
            <a:off x="419100" y="2554356"/>
            <a:ext cx="10344694" cy="488498"/>
          </a:xfrm>
        </p:spPr>
        <p:txBody>
          <a:bodyPr>
            <a:normAutofit/>
          </a:bodyPr>
          <a:lstStyle/>
          <a:p>
            <a:r>
              <a:rPr lang="en-US" dirty="0"/>
              <a:t>Module 3: AWS Global Infrastructure Overview</a:t>
            </a:r>
          </a:p>
          <a:p>
            <a:endParaRPr lang="en-US" dirty="0"/>
          </a:p>
        </p:txBody>
      </p:sp>
      <p:sp>
        <p:nvSpPr>
          <p:cNvPr id="4" name="Footer Placeholder 3">
            <a:extLst>
              <a:ext uri="{FF2B5EF4-FFF2-40B4-BE49-F238E27FC236}">
                <a16:creationId xmlns:a16="http://schemas.microsoft.com/office/drawing/2014/main" id="{1C5AD4A4-AE16-E643-81FF-9752FB61D2F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8077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79EA-DD20-D84F-A9E6-EAE1B9D86203}"/>
              </a:ext>
            </a:extLst>
          </p:cNvPr>
          <p:cNvSpPr>
            <a:spLocks noGrp="1"/>
          </p:cNvSpPr>
          <p:nvPr>
            <p:ph type="title"/>
          </p:nvPr>
        </p:nvSpPr>
        <p:spPr/>
        <p:txBody>
          <a:bodyPr/>
          <a:lstStyle/>
          <a:p>
            <a:r>
              <a:rPr lang="en-US" dirty="0"/>
              <a:t>AWS Global Infrastructure</a:t>
            </a:r>
          </a:p>
        </p:txBody>
      </p:sp>
      <p:sp>
        <p:nvSpPr>
          <p:cNvPr id="3" name="Content Placeholder 2">
            <a:extLst>
              <a:ext uri="{FF2B5EF4-FFF2-40B4-BE49-F238E27FC236}">
                <a16:creationId xmlns:a16="http://schemas.microsoft.com/office/drawing/2014/main" id="{CD187013-BE72-8142-9E68-CB78B2916219}"/>
              </a:ext>
            </a:extLst>
          </p:cNvPr>
          <p:cNvSpPr>
            <a:spLocks noGrp="1"/>
          </p:cNvSpPr>
          <p:nvPr>
            <p:ph idx="1"/>
          </p:nvPr>
        </p:nvSpPr>
        <p:spPr>
          <a:xfrm>
            <a:off x="419100" y="1528175"/>
            <a:ext cx="11353800" cy="675763"/>
          </a:xfrm>
        </p:spPr>
        <p:txBody>
          <a:bodyPr/>
          <a:lstStyle/>
          <a:p>
            <a:r>
              <a:rPr lang="en-US" sz="1800" dirty="0"/>
              <a:t>The </a:t>
            </a:r>
            <a:r>
              <a:rPr lang="en-US" sz="1800" b="1" dirty="0">
                <a:solidFill>
                  <a:schemeClr val="accent5"/>
                </a:solidFill>
              </a:rPr>
              <a:t>AWS Global Infrastructure</a:t>
            </a:r>
            <a:r>
              <a:rPr lang="en-US" sz="1800" dirty="0">
                <a:solidFill>
                  <a:schemeClr val="accent5"/>
                </a:solidFill>
              </a:rPr>
              <a:t> </a:t>
            </a:r>
            <a:r>
              <a:rPr lang="en-US" sz="1800" dirty="0"/>
              <a:t>is designed and built to deliver a </a:t>
            </a:r>
            <a:r>
              <a:rPr lang="en-US" sz="1800" b="1" dirty="0">
                <a:solidFill>
                  <a:schemeClr val="accent5"/>
                </a:solidFill>
              </a:rPr>
              <a:t>flexible</a:t>
            </a:r>
            <a:r>
              <a:rPr lang="en-US" sz="1800" dirty="0"/>
              <a:t>, </a:t>
            </a:r>
            <a:r>
              <a:rPr lang="en-US" sz="1800" b="1" dirty="0">
                <a:solidFill>
                  <a:schemeClr val="accent5"/>
                </a:solidFill>
              </a:rPr>
              <a:t>reliable</a:t>
            </a:r>
            <a:r>
              <a:rPr lang="en-US" sz="1800" dirty="0"/>
              <a:t>, </a:t>
            </a:r>
            <a:r>
              <a:rPr lang="en-US" sz="1800" b="1" dirty="0">
                <a:solidFill>
                  <a:schemeClr val="accent5"/>
                </a:solidFill>
              </a:rPr>
              <a:t>scalable</a:t>
            </a:r>
            <a:r>
              <a:rPr lang="en-US" sz="1800" dirty="0"/>
              <a:t>, and </a:t>
            </a:r>
            <a:r>
              <a:rPr lang="en-US" sz="1800" b="1" dirty="0">
                <a:solidFill>
                  <a:schemeClr val="accent5"/>
                </a:solidFill>
              </a:rPr>
              <a:t>secure</a:t>
            </a:r>
            <a:r>
              <a:rPr lang="en-US" sz="1800" dirty="0"/>
              <a:t> cloud computing environment with high-quality </a:t>
            </a:r>
            <a:r>
              <a:rPr lang="en-US" sz="1800" b="1" dirty="0">
                <a:solidFill>
                  <a:schemeClr val="accent5"/>
                </a:solidFill>
              </a:rPr>
              <a:t>global network performance</a:t>
            </a:r>
            <a:r>
              <a:rPr lang="en-US" sz="1800" dirty="0"/>
              <a:t>. </a:t>
            </a:r>
          </a:p>
          <a:p>
            <a:r>
              <a:rPr lang="en-US" sz="1800" dirty="0"/>
              <a:t>AWS continually updates its global infrastructure footprint. Visit one of the following web pages for current infrastructure information: </a:t>
            </a:r>
          </a:p>
          <a:p>
            <a:endParaRPr lang="en-US" sz="1800" dirty="0"/>
          </a:p>
        </p:txBody>
      </p:sp>
      <p:sp>
        <p:nvSpPr>
          <p:cNvPr id="5" name="Footer Placeholder 4">
            <a:extLst>
              <a:ext uri="{FF2B5EF4-FFF2-40B4-BE49-F238E27FC236}">
                <a16:creationId xmlns:a16="http://schemas.microsoft.com/office/drawing/2014/main" id="{14F5941D-FA69-9F48-B1E0-AC4A63BD62B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2B80DE76-7311-A941-BEEE-39BD4F08899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pic>
        <p:nvPicPr>
          <p:cNvPr id="11" name="Picture 10" descr="Example of AWS Global Infrastructure Map with the London circle selected.">
            <a:extLst>
              <a:ext uri="{FF2B5EF4-FFF2-40B4-BE49-F238E27FC236}">
                <a16:creationId xmlns:a16="http://schemas.microsoft.com/office/drawing/2014/main" id="{D4C93E41-19E1-4030-8370-741C7B795131}"/>
              </a:ext>
            </a:extLst>
          </p:cNvPr>
          <p:cNvPicPr>
            <a:picLocks noChangeAspect="1"/>
          </p:cNvPicPr>
          <p:nvPr/>
        </p:nvPicPr>
        <p:blipFill>
          <a:blip r:embed="rId4"/>
          <a:stretch>
            <a:fillRect/>
          </a:stretch>
        </p:blipFill>
        <p:spPr>
          <a:xfrm>
            <a:off x="5678461" y="2812460"/>
            <a:ext cx="6094439" cy="3326118"/>
          </a:xfrm>
          <a:prstGeom prst="rect">
            <a:avLst/>
          </a:prstGeom>
        </p:spPr>
      </p:pic>
      <p:sp>
        <p:nvSpPr>
          <p:cNvPr id="13" name="Content Placeholder 2">
            <a:extLst>
              <a:ext uri="{FF2B5EF4-FFF2-40B4-BE49-F238E27FC236}">
                <a16:creationId xmlns:a16="http://schemas.microsoft.com/office/drawing/2014/main" id="{CC3364EA-A46F-475D-B68F-2677DDDD3E9B}"/>
              </a:ext>
            </a:extLst>
          </p:cNvPr>
          <p:cNvSpPr txBox="1">
            <a:spLocks/>
          </p:cNvSpPr>
          <p:nvPr/>
        </p:nvSpPr>
        <p:spPr>
          <a:xfrm>
            <a:off x="419100" y="2924398"/>
            <a:ext cx="5161085" cy="675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r>
              <a:rPr lang="en-US" sz="1800" dirty="0"/>
              <a:t> </a:t>
            </a:r>
            <a:r>
              <a:rPr lang="en-US" sz="1800" dirty="0">
                <a:hlinkClick r:id="rId5"/>
              </a:rPr>
              <a:t>AWS Global Infrastructure Map</a:t>
            </a:r>
            <a:r>
              <a:rPr lang="en-US" sz="1800" dirty="0"/>
              <a:t> </a:t>
            </a:r>
            <a:br>
              <a:rPr lang="en-US" sz="1800" dirty="0"/>
            </a:br>
            <a:r>
              <a:rPr lang="en-US" sz="1800" dirty="0"/>
              <a:t>Choose a circle on the map to view summary information about the Region represented by the circle.</a:t>
            </a:r>
          </a:p>
          <a:p>
            <a:pPr marL="742950" lvl="1" indent="-285750"/>
            <a:r>
              <a:rPr lang="en-US" sz="1800" dirty="0">
                <a:hlinkClick r:id="rId6"/>
              </a:rPr>
              <a:t>Regions and Availability Zones</a:t>
            </a:r>
            <a:r>
              <a:rPr lang="en-US" sz="1800" dirty="0"/>
              <a:t> </a:t>
            </a:r>
            <a:br>
              <a:rPr lang="en-US" sz="1800" dirty="0"/>
            </a:br>
            <a:r>
              <a:rPr lang="en-US" sz="1800" dirty="0"/>
              <a:t>Choose a tab to view a map of the selected geography and a list of Regions, Edge locations, Local zones, and Regional Caches.</a:t>
            </a:r>
          </a:p>
          <a:p>
            <a:pPr marL="0" indent="0">
              <a:buNone/>
            </a:pPr>
            <a:endParaRPr lang="en-US" sz="1800" dirty="0"/>
          </a:p>
        </p:txBody>
      </p:sp>
    </p:spTree>
    <p:custDataLst>
      <p:tags r:id="rId1"/>
    </p:custDataLst>
    <p:extLst>
      <p:ext uri="{BB962C8B-B14F-4D97-AF65-F5344CB8AC3E}">
        <p14:creationId xmlns:p14="http://schemas.microsoft.com/office/powerpoint/2010/main" val="990329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C6044-CBCB-E348-8F5C-B73301F9B90C}"/>
              </a:ext>
            </a:extLst>
          </p:cNvPr>
          <p:cNvSpPr>
            <a:spLocks noGrp="1"/>
          </p:cNvSpPr>
          <p:nvPr>
            <p:ph type="title"/>
          </p:nvPr>
        </p:nvSpPr>
        <p:spPr/>
        <p:txBody>
          <a:bodyPr>
            <a:noAutofit/>
          </a:bodyPr>
          <a:lstStyle/>
          <a:p>
            <a:r>
              <a:rPr lang="en-US" sz="3200" dirty="0"/>
              <a:t>Educator-Led Demo: AWS Global Infrastructure Details</a:t>
            </a:r>
          </a:p>
        </p:txBody>
      </p:sp>
      <p:sp>
        <p:nvSpPr>
          <p:cNvPr id="4" name="Slide Number Placeholder 3">
            <a:extLst>
              <a:ext uri="{FF2B5EF4-FFF2-40B4-BE49-F238E27FC236}">
                <a16:creationId xmlns:a16="http://schemas.microsoft.com/office/drawing/2014/main" id="{678FA274-1544-8540-925E-CE7715075DA7}"/>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6</a:t>
            </a:fld>
            <a:endParaRPr lang="en-US" dirty="0"/>
          </a:p>
        </p:txBody>
      </p:sp>
      <p:sp>
        <p:nvSpPr>
          <p:cNvPr id="2" name="Footer Placeholder 1">
            <a:extLst>
              <a:ext uri="{FF2B5EF4-FFF2-40B4-BE49-F238E27FC236}">
                <a16:creationId xmlns:a16="http://schemas.microsoft.com/office/drawing/2014/main" id="{8062A248-D37A-9941-8D4B-19FEE1C0D793}"/>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pic>
        <p:nvPicPr>
          <p:cNvPr id="7" name="Picture 6">
            <a:hlinkClick r:id="rId4"/>
            <a:extLst>
              <a:ext uri="{FF2B5EF4-FFF2-40B4-BE49-F238E27FC236}">
                <a16:creationId xmlns:a16="http://schemas.microsoft.com/office/drawing/2014/main" id="{36BC75E3-EC73-4CC3-BF12-5844691AB815}"/>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815932" y="2077367"/>
            <a:ext cx="5853289" cy="3292475"/>
          </a:xfrm>
          <a:prstGeom prst="rect">
            <a:avLst/>
          </a:prstGeom>
        </p:spPr>
      </p:pic>
    </p:spTree>
    <p:custDataLst>
      <p:tags r:id="rId1"/>
    </p:custDataLst>
    <p:extLst>
      <p:ext uri="{BB962C8B-B14F-4D97-AF65-F5344CB8AC3E}">
        <p14:creationId xmlns:p14="http://schemas.microsoft.com/office/powerpoint/2010/main" val="586920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Regions</a:t>
            </a:r>
          </a:p>
        </p:txBody>
      </p:sp>
      <p:sp>
        <p:nvSpPr>
          <p:cNvPr id="82" name="Content Placeholder 81"/>
          <p:cNvSpPr>
            <a:spLocks noGrp="1"/>
          </p:cNvSpPr>
          <p:nvPr>
            <p:ph idx="1"/>
          </p:nvPr>
        </p:nvSpPr>
        <p:spPr>
          <a:xfrm>
            <a:off x="419097" y="1528175"/>
            <a:ext cx="7066583" cy="4648788"/>
          </a:xfrm>
        </p:spPr>
        <p:txBody>
          <a:bodyPr>
            <a:normAutofit/>
          </a:bodyPr>
          <a:lstStyle/>
          <a:p>
            <a:pPr marL="457200" indent="-457200">
              <a:spcBef>
                <a:spcPts val="1800"/>
              </a:spcBef>
              <a:spcAft>
                <a:spcPts val="800"/>
              </a:spcAft>
            </a:pPr>
            <a:r>
              <a:rPr lang="en-US" sz="2400" dirty="0"/>
              <a:t>An </a:t>
            </a:r>
            <a:r>
              <a:rPr lang="en-US" sz="2400" b="1" dirty="0">
                <a:solidFill>
                  <a:schemeClr val="accent5"/>
                </a:solidFill>
              </a:rPr>
              <a:t>AWS Region </a:t>
            </a:r>
            <a:r>
              <a:rPr lang="en-US" sz="2400" dirty="0"/>
              <a:t>is a geographical area.</a:t>
            </a:r>
          </a:p>
          <a:p>
            <a:pPr marL="914400" lvl="1" indent="-457200">
              <a:spcBef>
                <a:spcPts val="1800"/>
              </a:spcBef>
              <a:spcAft>
                <a:spcPts val="800"/>
              </a:spcAft>
            </a:pPr>
            <a:r>
              <a:rPr lang="en-US" dirty="0">
                <a:solidFill>
                  <a:schemeClr val="accent6"/>
                </a:solidFill>
              </a:rPr>
              <a:t>Data replication </a:t>
            </a:r>
            <a:r>
              <a:rPr lang="en-US" dirty="0"/>
              <a:t>across Regions is controlled by you.</a:t>
            </a:r>
          </a:p>
          <a:p>
            <a:pPr marL="914400" lvl="1" indent="-457200">
              <a:spcBef>
                <a:spcPts val="1800"/>
              </a:spcBef>
              <a:spcAft>
                <a:spcPts val="800"/>
              </a:spcAft>
            </a:pPr>
            <a:r>
              <a:rPr lang="en-US" dirty="0">
                <a:solidFill>
                  <a:schemeClr val="accent6"/>
                </a:solidFill>
              </a:rPr>
              <a:t>Communication</a:t>
            </a:r>
            <a:r>
              <a:rPr lang="en-US" dirty="0"/>
              <a:t> between Regions uses AWS backbone network infrastructure.</a:t>
            </a:r>
          </a:p>
          <a:p>
            <a:pPr marL="457200" indent="-457200">
              <a:spcBef>
                <a:spcPts val="1800"/>
              </a:spcBef>
              <a:spcAft>
                <a:spcPts val="800"/>
              </a:spcAft>
            </a:pPr>
            <a:r>
              <a:rPr lang="en-US" sz="2400" dirty="0"/>
              <a:t>Each Region provides full redundancy and connectivity to the network.</a:t>
            </a:r>
          </a:p>
          <a:p>
            <a:pPr marL="457200" indent="-457200">
              <a:spcBef>
                <a:spcPts val="1800"/>
              </a:spcBef>
              <a:spcAft>
                <a:spcPts val="800"/>
              </a:spcAft>
            </a:pPr>
            <a:r>
              <a:rPr lang="en-US" sz="2400" dirty="0"/>
              <a:t>A Region typically consists of two or more </a:t>
            </a:r>
            <a:r>
              <a:rPr lang="en-US" sz="2400" b="1" dirty="0">
                <a:solidFill>
                  <a:schemeClr val="accent5"/>
                </a:solidFill>
              </a:rPr>
              <a:t>Availability Zones</a:t>
            </a:r>
            <a:r>
              <a:rPr lang="en-US" sz="2400" dirty="0"/>
              <a:t>.</a:t>
            </a:r>
            <a:endParaRPr lang="en-US" b="1" dirty="0">
              <a:solidFill>
                <a:schemeClr val="accent5"/>
              </a:solidFill>
            </a:endParaRPr>
          </a:p>
          <a:p>
            <a:pPr marL="457200" indent="-457200">
              <a:spcBef>
                <a:spcPts val="1800"/>
              </a:spcBef>
              <a:spcAft>
                <a:spcPts val="800"/>
              </a:spcAft>
            </a:pPr>
            <a:endParaRPr lang="en-US" sz="1050" dirty="0"/>
          </a:p>
        </p:txBody>
      </p:sp>
      <p:pic>
        <p:nvPicPr>
          <p:cNvPr id="7" name="Picture 6" descr="A snapshot from the infrastructure.aws website which shows a picture of downtown London including the Tower Bridge and the Shard. It notes that there are 3 Availability Zones in the London region.">
            <a:extLst>
              <a:ext uri="{FF2B5EF4-FFF2-40B4-BE49-F238E27FC236}">
                <a16:creationId xmlns:a16="http://schemas.microsoft.com/office/drawing/2014/main" id="{41E8EDBE-1E70-6E4C-B5D1-307B0F49CB7F}"/>
              </a:ext>
            </a:extLst>
          </p:cNvPr>
          <p:cNvPicPr>
            <a:picLocks noChangeAspect="1"/>
          </p:cNvPicPr>
          <p:nvPr/>
        </p:nvPicPr>
        <p:blipFill>
          <a:blip r:embed="rId4"/>
          <a:stretch>
            <a:fillRect/>
          </a:stretch>
        </p:blipFill>
        <p:spPr>
          <a:xfrm>
            <a:off x="7741158" y="2433233"/>
            <a:ext cx="4226307" cy="3503387"/>
          </a:xfrm>
          <a:prstGeom prst="rect">
            <a:avLst/>
          </a:prstGeom>
        </p:spPr>
      </p:pic>
      <p:sp>
        <p:nvSpPr>
          <p:cNvPr id="8" name="TextBox 7">
            <a:extLst>
              <a:ext uri="{FF2B5EF4-FFF2-40B4-BE49-F238E27FC236}">
                <a16:creationId xmlns:a16="http://schemas.microsoft.com/office/drawing/2014/main" id="{0139AAD1-F803-8045-8389-DFF6D8425D61}"/>
              </a:ext>
              <a:ext uri="{C183D7F6-B498-43B3-948B-1728B52AA6E4}">
                <adec:decorative xmlns:adec="http://schemas.microsoft.com/office/drawing/2017/decorative" val="1"/>
              </a:ext>
            </a:extLst>
          </p:cNvPr>
          <p:cNvSpPr txBox="1"/>
          <p:nvPr/>
        </p:nvSpPr>
        <p:spPr>
          <a:xfrm>
            <a:off x="8789288" y="5952887"/>
            <a:ext cx="241444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Example: London Region</a:t>
            </a:r>
          </a:p>
        </p:txBody>
      </p:sp>
      <p:sp>
        <p:nvSpPr>
          <p:cNvPr id="2" name="Footer Placeholder 1">
            <a:extLst>
              <a:ext uri="{FF2B5EF4-FFF2-40B4-BE49-F238E27FC236}">
                <a16:creationId xmlns:a16="http://schemas.microsoft.com/office/drawing/2014/main" id="{E3190A73-1FDD-AD4E-844E-95109795849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434E3763-1AA8-8F4E-B3E1-042F8AA3CAB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1762678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Selecting a Region</a:t>
            </a:r>
          </a:p>
        </p:txBody>
      </p:sp>
      <p:sp>
        <p:nvSpPr>
          <p:cNvPr id="63" name="TextBox 18"/>
          <p:cNvSpPr txBox="1"/>
          <p:nvPr/>
        </p:nvSpPr>
        <p:spPr>
          <a:xfrm>
            <a:off x="757593" y="3338558"/>
            <a:ext cx="4784383" cy="2349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lnSpc>
                <a:spcPct val="150000"/>
              </a:lnSpc>
              <a:defRPr/>
            </a:pPr>
            <a:r>
              <a:rPr lang="en-US" sz="2667" dirty="0">
                <a:solidFill>
                  <a:sysClr val="windowText" lastClr="000000">
                    <a:lumMod val="65000"/>
                    <a:lumOff val="35000"/>
                  </a:sysClr>
                </a:solidFill>
                <a:latin typeface="Amazon Ember Light" charset="0"/>
                <a:ea typeface="Amazon Ember Light" charset="0"/>
                <a:cs typeface="Amazon Ember Light" charset="0"/>
              </a:rPr>
              <a:t>Determine the right Region for your services, applications, and data based on these factors</a:t>
            </a:r>
          </a:p>
          <a:p>
            <a:pPr defTabSz="1219170">
              <a:defRPr/>
            </a:pPr>
            <a:endParaRPr lang="en-US" sz="2667" dirty="0">
              <a:solidFill>
                <a:sysClr val="windowText" lastClr="000000">
                  <a:lumMod val="65000"/>
                  <a:lumOff val="35000"/>
                </a:sysClr>
              </a:solidFill>
              <a:latin typeface="Amazon Ember Light" charset="0"/>
              <a:ea typeface="Amazon Ember Light" charset="0"/>
              <a:cs typeface="Amazon Ember Light" charset="0"/>
            </a:endParaRPr>
          </a:p>
        </p:txBody>
      </p:sp>
      <p:sp>
        <p:nvSpPr>
          <p:cNvPr id="69" name="Parallelogram 68">
            <a:extLst>
              <a:ext uri="{C183D7F6-B498-43B3-948B-1728B52AA6E4}">
                <adec:decorative xmlns:adec="http://schemas.microsoft.com/office/drawing/2017/decorative" val="1"/>
              </a:ext>
            </a:extLst>
          </p:cNvPr>
          <p:cNvSpPr/>
          <p:nvPr/>
        </p:nvSpPr>
        <p:spPr>
          <a:xfrm>
            <a:off x="6553161" y="3915364"/>
            <a:ext cx="3438769" cy="139675"/>
          </a:xfrm>
          <a:prstGeom prst="parallelogram">
            <a:avLst>
              <a:gd name="adj" fmla="val 222143"/>
            </a:avLst>
          </a:prstGeom>
          <a:solidFill>
            <a:schemeClr val="accent3">
              <a:lumMod val="7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4" name="Rectangle 63">
            <a:extLst>
              <a:ext uri="{C183D7F6-B498-43B3-948B-1728B52AA6E4}">
                <adec:decorative xmlns:adec="http://schemas.microsoft.com/office/drawing/2017/decorative" val="1"/>
              </a:ext>
            </a:extLst>
          </p:cNvPr>
          <p:cNvSpPr/>
          <p:nvPr/>
        </p:nvSpPr>
        <p:spPr>
          <a:xfrm>
            <a:off x="6106161" y="2760220"/>
            <a:ext cx="3988616" cy="1156676"/>
          </a:xfrm>
          <a:prstGeom prst="rect">
            <a:avLst/>
          </a:prstGeom>
          <a:solidFill>
            <a:schemeClr val="accent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5" name="Rectangle 64">
            <a:extLst>
              <a:ext uri="{C183D7F6-B498-43B3-948B-1728B52AA6E4}">
                <adec:decorative xmlns:adec="http://schemas.microsoft.com/office/drawing/2017/decorative" val="1"/>
              </a:ext>
            </a:extLst>
          </p:cNvPr>
          <p:cNvSpPr/>
          <p:nvPr/>
        </p:nvSpPr>
        <p:spPr>
          <a:xfrm>
            <a:off x="495708" y="1462739"/>
            <a:ext cx="9048680" cy="1141047"/>
          </a:xfrm>
          <a:prstGeom prst="rect">
            <a:avLst/>
          </a:prstGeom>
          <a:solidFill>
            <a:schemeClr val="accent5"/>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6" name="Rectangle 65">
            <a:extLst>
              <a:ext uri="{C183D7F6-B498-43B3-948B-1728B52AA6E4}">
                <adec:decorative xmlns:adec="http://schemas.microsoft.com/office/drawing/2017/decorative" val="1"/>
              </a:ext>
            </a:extLst>
          </p:cNvPr>
          <p:cNvSpPr/>
          <p:nvPr/>
        </p:nvSpPr>
        <p:spPr>
          <a:xfrm>
            <a:off x="6536593" y="4058321"/>
            <a:ext cx="3985847" cy="1141047"/>
          </a:xfrm>
          <a:prstGeom prst="rect">
            <a:avLst/>
          </a:prstGeom>
          <a:solidFill>
            <a:schemeClr val="accent6"/>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67" name="Rectangle 66">
            <a:extLst>
              <a:ext uri="{C183D7F6-B498-43B3-948B-1728B52AA6E4}">
                <adec:decorative xmlns:adec="http://schemas.microsoft.com/office/drawing/2017/decorative" val="1"/>
              </a:ext>
            </a:extLst>
          </p:cNvPr>
          <p:cNvSpPr/>
          <p:nvPr/>
        </p:nvSpPr>
        <p:spPr>
          <a:xfrm>
            <a:off x="7085952" y="5357545"/>
            <a:ext cx="4564185" cy="1141047"/>
          </a:xfrm>
          <a:prstGeom prst="rect">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0" name="Parallelogram 69">
            <a:extLst>
              <a:ext uri="{C183D7F6-B498-43B3-948B-1728B52AA6E4}">
                <adec:decorative xmlns:adec="http://schemas.microsoft.com/office/drawing/2017/decorative" val="1"/>
              </a:ext>
            </a:extLst>
          </p:cNvPr>
          <p:cNvSpPr/>
          <p:nvPr/>
        </p:nvSpPr>
        <p:spPr>
          <a:xfrm>
            <a:off x="6108548" y="2601701"/>
            <a:ext cx="3435839" cy="165735"/>
          </a:xfrm>
          <a:prstGeom prst="parallelogram">
            <a:avLst>
              <a:gd name="adj" fmla="val 222143"/>
            </a:avLst>
          </a:prstGeom>
          <a:solidFill>
            <a:schemeClr val="accent5">
              <a:lumMod val="7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1" name="Parallelogram 70">
            <a:extLst>
              <a:ext uri="{C183D7F6-B498-43B3-948B-1728B52AA6E4}">
                <adec:decorative xmlns:adec="http://schemas.microsoft.com/office/drawing/2017/decorative" val="1"/>
              </a:ext>
            </a:extLst>
          </p:cNvPr>
          <p:cNvSpPr/>
          <p:nvPr/>
        </p:nvSpPr>
        <p:spPr>
          <a:xfrm>
            <a:off x="7088312" y="5197835"/>
            <a:ext cx="3438769" cy="159708"/>
          </a:xfrm>
          <a:prstGeom prst="parallelogram">
            <a:avLst>
              <a:gd name="adj" fmla="val 222143"/>
            </a:avLst>
          </a:prstGeom>
          <a:solidFill>
            <a:schemeClr val="accent6">
              <a:lumMod val="7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2" name="Oval 71">
            <a:extLst>
              <a:ext uri="{C183D7F6-B498-43B3-948B-1728B52AA6E4}">
                <adec:decorative xmlns:adec="http://schemas.microsoft.com/office/drawing/2017/decorative" val="1"/>
              </a:ext>
            </a:extLst>
          </p:cNvPr>
          <p:cNvSpPr/>
          <p:nvPr/>
        </p:nvSpPr>
        <p:spPr>
          <a:xfrm>
            <a:off x="6233809" y="2974017"/>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3" name="Oval 72">
            <a:extLst>
              <a:ext uri="{C183D7F6-B498-43B3-948B-1728B52AA6E4}">
                <adec:decorative xmlns:adec="http://schemas.microsoft.com/office/drawing/2017/decorative" val="1"/>
              </a:ext>
            </a:extLst>
          </p:cNvPr>
          <p:cNvSpPr/>
          <p:nvPr/>
        </p:nvSpPr>
        <p:spPr>
          <a:xfrm>
            <a:off x="5801479" y="1657601"/>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4" name="Oval 73">
            <a:extLst>
              <a:ext uri="{C183D7F6-B498-43B3-948B-1728B52AA6E4}">
                <adec:decorative xmlns:adec="http://schemas.microsoft.com/office/drawing/2017/decorative" val="1"/>
              </a:ext>
            </a:extLst>
          </p:cNvPr>
          <p:cNvSpPr/>
          <p:nvPr/>
        </p:nvSpPr>
        <p:spPr>
          <a:xfrm>
            <a:off x="6722551" y="4255268"/>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5" name="Oval 74">
            <a:extLst>
              <a:ext uri="{C183D7F6-B498-43B3-948B-1728B52AA6E4}">
                <adec:decorative xmlns:adec="http://schemas.microsoft.com/office/drawing/2017/decorative" val="1"/>
              </a:ext>
            </a:extLst>
          </p:cNvPr>
          <p:cNvSpPr/>
          <p:nvPr/>
        </p:nvSpPr>
        <p:spPr>
          <a:xfrm>
            <a:off x="7284461" y="5562307"/>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sysClr val="window" lastClr="FFFFFF"/>
              </a:solidFill>
              <a:latin typeface="Amazon Ember Light" charset="0"/>
              <a:ea typeface="Amazon Ember Light" charset="0"/>
              <a:cs typeface="Amazon Ember Light" charset="0"/>
            </a:endParaRPr>
          </a:p>
        </p:txBody>
      </p:sp>
      <p:sp>
        <p:nvSpPr>
          <p:cNvPr id="77" name="Rectangle 76"/>
          <p:cNvSpPr/>
          <p:nvPr/>
        </p:nvSpPr>
        <p:spPr>
          <a:xfrm>
            <a:off x="6707204" y="1646123"/>
            <a:ext cx="2752305" cy="7487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133" dirty="0">
                <a:solidFill>
                  <a:sysClr val="window" lastClr="FFFFFF"/>
                </a:solidFill>
                <a:latin typeface="Amazon Ember Light" charset="0"/>
                <a:ea typeface="Amazon Ember Light" charset="0"/>
                <a:cs typeface="Amazon Ember Light" charset="0"/>
              </a:rPr>
              <a:t>Data governance, legal requirements</a:t>
            </a:r>
          </a:p>
        </p:txBody>
      </p:sp>
      <p:sp>
        <p:nvSpPr>
          <p:cNvPr id="76" name="Rectangle 75"/>
          <p:cNvSpPr/>
          <p:nvPr/>
        </p:nvSpPr>
        <p:spPr>
          <a:xfrm>
            <a:off x="7176585" y="2955782"/>
            <a:ext cx="2918192" cy="7487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133" dirty="0">
                <a:solidFill>
                  <a:sysClr val="window" lastClr="FFFFFF"/>
                </a:solidFill>
                <a:latin typeface="Amazon Ember Light" charset="0"/>
                <a:ea typeface="Amazon Ember Light" charset="0"/>
                <a:cs typeface="Amazon Ember Light" charset="0"/>
              </a:rPr>
              <a:t>Proximity to customers (latency)</a:t>
            </a:r>
          </a:p>
        </p:txBody>
      </p:sp>
      <p:sp>
        <p:nvSpPr>
          <p:cNvPr id="78" name="Rectangle 77"/>
          <p:cNvSpPr/>
          <p:nvPr/>
        </p:nvSpPr>
        <p:spPr>
          <a:xfrm>
            <a:off x="7640029" y="4231177"/>
            <a:ext cx="2812988" cy="7487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133" dirty="0">
                <a:solidFill>
                  <a:sysClr val="window" lastClr="FFFFFF"/>
                </a:solidFill>
                <a:latin typeface="Amazon Ember Light" charset="0"/>
                <a:ea typeface="Amazon Ember Light" charset="0"/>
                <a:cs typeface="Amazon Ember Light" charset="0"/>
              </a:rPr>
              <a:t>Services available within the Region</a:t>
            </a:r>
          </a:p>
        </p:txBody>
      </p:sp>
      <p:sp>
        <p:nvSpPr>
          <p:cNvPr id="79" name="Rectangle 78"/>
          <p:cNvSpPr/>
          <p:nvPr/>
        </p:nvSpPr>
        <p:spPr>
          <a:xfrm>
            <a:off x="8214492" y="5693573"/>
            <a:ext cx="3287464" cy="4205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2133" dirty="0">
                <a:solidFill>
                  <a:sysClr val="window" lastClr="FFFFFF"/>
                </a:solidFill>
                <a:latin typeface="Amazon Ember Light" charset="0"/>
                <a:ea typeface="Amazon Ember Light" charset="0"/>
                <a:cs typeface="Amazon Ember Light" charset="0"/>
              </a:rPr>
              <a:t>Costs (vary by Region)</a:t>
            </a:r>
          </a:p>
        </p:txBody>
      </p:sp>
      <p:sp>
        <p:nvSpPr>
          <p:cNvPr id="92" name="Freeform 91">
            <a:extLst>
              <a:ext uri="{C183D7F6-B498-43B3-948B-1728B52AA6E4}">
                <adec:decorative xmlns:adec="http://schemas.microsoft.com/office/drawing/2017/decorative" val="1"/>
              </a:ext>
            </a:extLst>
          </p:cNvPr>
          <p:cNvSpPr>
            <a:spLocks noEditPoints="1"/>
          </p:cNvSpPr>
          <p:nvPr/>
        </p:nvSpPr>
        <p:spPr bwMode="auto">
          <a:xfrm>
            <a:off x="6876133" y="4395875"/>
            <a:ext cx="419636" cy="445952"/>
          </a:xfrm>
          <a:custGeom>
            <a:avLst/>
            <a:gdLst>
              <a:gd name="T0" fmla="*/ 2696 w 2974"/>
              <a:gd name="T1" fmla="*/ 2647 h 3175"/>
              <a:gd name="T2" fmla="*/ 2653 w 2974"/>
              <a:gd name="T3" fmla="*/ 2702 h 3175"/>
              <a:gd name="T4" fmla="*/ 2653 w 2974"/>
              <a:gd name="T5" fmla="*/ 2768 h 3175"/>
              <a:gd name="T6" fmla="*/ 2696 w 2974"/>
              <a:gd name="T7" fmla="*/ 2823 h 3175"/>
              <a:gd name="T8" fmla="*/ 2761 w 2974"/>
              <a:gd name="T9" fmla="*/ 2837 h 3175"/>
              <a:gd name="T10" fmla="*/ 2822 w 2974"/>
              <a:gd name="T11" fmla="*/ 2808 h 3175"/>
              <a:gd name="T12" fmla="*/ 2852 w 2974"/>
              <a:gd name="T13" fmla="*/ 2746 h 3175"/>
              <a:gd name="T14" fmla="*/ 2836 w 2974"/>
              <a:gd name="T15" fmla="*/ 2680 h 3175"/>
              <a:gd name="T16" fmla="*/ 2783 w 2974"/>
              <a:gd name="T17" fmla="*/ 2637 h 3175"/>
              <a:gd name="T18" fmla="*/ 541 w 2974"/>
              <a:gd name="T19" fmla="*/ 0 h 3175"/>
              <a:gd name="T20" fmla="*/ 1190 w 2974"/>
              <a:gd name="T21" fmla="*/ 816 h 3175"/>
              <a:gd name="T22" fmla="*/ 2426 w 2974"/>
              <a:gd name="T23" fmla="*/ 379 h 3175"/>
              <a:gd name="T24" fmla="*/ 2762 w 2974"/>
              <a:gd name="T25" fmla="*/ 718 h 3175"/>
              <a:gd name="T26" fmla="*/ 2912 w 2974"/>
              <a:gd name="T27" fmla="*/ 2566 h 3175"/>
              <a:gd name="T28" fmla="*/ 2948 w 2974"/>
              <a:gd name="T29" fmla="*/ 2621 h 3175"/>
              <a:gd name="T30" fmla="*/ 2974 w 2974"/>
              <a:gd name="T31" fmla="*/ 2715 h 3175"/>
              <a:gd name="T32" fmla="*/ 2960 w 2974"/>
              <a:gd name="T33" fmla="*/ 2810 h 3175"/>
              <a:gd name="T34" fmla="*/ 2907 w 2974"/>
              <a:gd name="T35" fmla="*/ 2894 h 3175"/>
              <a:gd name="T36" fmla="*/ 2824 w 2974"/>
              <a:gd name="T37" fmla="*/ 2949 h 3175"/>
              <a:gd name="T38" fmla="*/ 2730 w 2974"/>
              <a:gd name="T39" fmla="*/ 2962 h 3175"/>
              <a:gd name="T40" fmla="*/ 2637 w 2974"/>
              <a:gd name="T41" fmla="*/ 2936 h 3175"/>
              <a:gd name="T42" fmla="*/ 2582 w 2974"/>
              <a:gd name="T43" fmla="*/ 2898 h 3175"/>
              <a:gd name="T44" fmla="*/ 1459 w 2974"/>
              <a:gd name="T45" fmla="*/ 2121 h 3175"/>
              <a:gd name="T46" fmla="*/ 1211 w 2974"/>
              <a:gd name="T47" fmla="*/ 2271 h 3175"/>
              <a:gd name="T48" fmla="*/ 1157 w 2974"/>
              <a:gd name="T49" fmla="*/ 2357 h 3175"/>
              <a:gd name="T50" fmla="*/ 1075 w 2974"/>
              <a:gd name="T51" fmla="*/ 2460 h 3175"/>
              <a:gd name="T52" fmla="*/ 974 w 2974"/>
              <a:gd name="T53" fmla="*/ 2572 h 3175"/>
              <a:gd name="T54" fmla="*/ 864 w 2974"/>
              <a:gd name="T55" fmla="*/ 2683 h 3175"/>
              <a:gd name="T56" fmla="*/ 754 w 2974"/>
              <a:gd name="T57" fmla="*/ 2786 h 3175"/>
              <a:gd name="T58" fmla="*/ 651 w 2974"/>
              <a:gd name="T59" fmla="*/ 2868 h 3175"/>
              <a:gd name="T60" fmla="*/ 566 w 2974"/>
              <a:gd name="T61" fmla="*/ 2923 h 3175"/>
              <a:gd name="T62" fmla="*/ 418 w 2974"/>
              <a:gd name="T63" fmla="*/ 3175 h 3175"/>
              <a:gd name="T64" fmla="*/ 238 w 2974"/>
              <a:gd name="T65" fmla="*/ 2625 h 3175"/>
              <a:gd name="T66" fmla="*/ 280 w 2974"/>
              <a:gd name="T67" fmla="*/ 2546 h 3175"/>
              <a:gd name="T68" fmla="*/ 355 w 2974"/>
              <a:gd name="T69" fmla="*/ 2448 h 3175"/>
              <a:gd name="T70" fmla="*/ 450 w 2974"/>
              <a:gd name="T71" fmla="*/ 2338 h 3175"/>
              <a:gd name="T72" fmla="*/ 558 w 2974"/>
              <a:gd name="T73" fmla="*/ 2225 h 3175"/>
              <a:gd name="T74" fmla="*/ 669 w 2974"/>
              <a:gd name="T75" fmla="*/ 2119 h 3175"/>
              <a:gd name="T76" fmla="*/ 775 w 2974"/>
              <a:gd name="T77" fmla="*/ 2029 h 3175"/>
              <a:gd name="T78" fmla="*/ 867 w 2974"/>
              <a:gd name="T79" fmla="*/ 1964 h 3175"/>
              <a:gd name="T80" fmla="*/ 859 w 2974"/>
              <a:gd name="T81" fmla="*/ 1882 h 3175"/>
              <a:gd name="T82" fmla="*/ 1339 w 2974"/>
              <a:gd name="T83" fmla="*/ 1635 h 3175"/>
              <a:gd name="T84" fmla="*/ 240 w 2974"/>
              <a:gd name="T85" fmla="*/ 1135 h 3175"/>
              <a:gd name="T86" fmla="*/ 480 w 2974"/>
              <a:gd name="T87" fmla="*/ 759 h 3175"/>
              <a:gd name="T88" fmla="*/ 541 w 2974"/>
              <a:gd name="T89" fmla="*/ 0 h 3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74" h="3175">
                <a:moveTo>
                  <a:pt x="2738" y="2632"/>
                </a:moveTo>
                <a:lnTo>
                  <a:pt x="2716" y="2637"/>
                </a:lnTo>
                <a:lnTo>
                  <a:pt x="2696" y="2647"/>
                </a:lnTo>
                <a:lnTo>
                  <a:pt x="2676" y="2662"/>
                </a:lnTo>
                <a:lnTo>
                  <a:pt x="2662" y="2680"/>
                </a:lnTo>
                <a:lnTo>
                  <a:pt x="2653" y="2702"/>
                </a:lnTo>
                <a:lnTo>
                  <a:pt x="2648" y="2724"/>
                </a:lnTo>
                <a:lnTo>
                  <a:pt x="2649" y="2746"/>
                </a:lnTo>
                <a:lnTo>
                  <a:pt x="2653" y="2768"/>
                </a:lnTo>
                <a:lnTo>
                  <a:pt x="2663" y="2789"/>
                </a:lnTo>
                <a:lnTo>
                  <a:pt x="2677" y="2808"/>
                </a:lnTo>
                <a:lnTo>
                  <a:pt x="2696" y="2823"/>
                </a:lnTo>
                <a:lnTo>
                  <a:pt x="2717" y="2833"/>
                </a:lnTo>
                <a:lnTo>
                  <a:pt x="2738" y="2837"/>
                </a:lnTo>
                <a:lnTo>
                  <a:pt x="2761" y="2837"/>
                </a:lnTo>
                <a:lnTo>
                  <a:pt x="2783" y="2832"/>
                </a:lnTo>
                <a:lnTo>
                  <a:pt x="2804" y="2823"/>
                </a:lnTo>
                <a:lnTo>
                  <a:pt x="2822" y="2808"/>
                </a:lnTo>
                <a:lnTo>
                  <a:pt x="2836" y="2789"/>
                </a:lnTo>
                <a:lnTo>
                  <a:pt x="2846" y="2768"/>
                </a:lnTo>
                <a:lnTo>
                  <a:pt x="2852" y="2746"/>
                </a:lnTo>
                <a:lnTo>
                  <a:pt x="2852" y="2724"/>
                </a:lnTo>
                <a:lnTo>
                  <a:pt x="2846" y="2701"/>
                </a:lnTo>
                <a:lnTo>
                  <a:pt x="2836" y="2680"/>
                </a:lnTo>
                <a:lnTo>
                  <a:pt x="2822" y="2662"/>
                </a:lnTo>
                <a:lnTo>
                  <a:pt x="2804" y="2647"/>
                </a:lnTo>
                <a:lnTo>
                  <a:pt x="2783" y="2637"/>
                </a:lnTo>
                <a:lnTo>
                  <a:pt x="2761" y="2632"/>
                </a:lnTo>
                <a:lnTo>
                  <a:pt x="2738" y="2632"/>
                </a:lnTo>
                <a:close/>
                <a:moveTo>
                  <a:pt x="541" y="0"/>
                </a:moveTo>
                <a:lnTo>
                  <a:pt x="541" y="0"/>
                </a:lnTo>
                <a:lnTo>
                  <a:pt x="1188" y="175"/>
                </a:lnTo>
                <a:lnTo>
                  <a:pt x="1190" y="816"/>
                </a:lnTo>
                <a:lnTo>
                  <a:pt x="1667" y="1301"/>
                </a:lnTo>
                <a:lnTo>
                  <a:pt x="2149" y="815"/>
                </a:lnTo>
                <a:lnTo>
                  <a:pt x="2426" y="379"/>
                </a:lnTo>
                <a:lnTo>
                  <a:pt x="2734" y="205"/>
                </a:lnTo>
                <a:lnTo>
                  <a:pt x="2933" y="407"/>
                </a:lnTo>
                <a:lnTo>
                  <a:pt x="2762" y="718"/>
                </a:lnTo>
                <a:lnTo>
                  <a:pt x="2331" y="999"/>
                </a:lnTo>
                <a:lnTo>
                  <a:pt x="1850" y="1487"/>
                </a:lnTo>
                <a:lnTo>
                  <a:pt x="2912" y="2566"/>
                </a:lnTo>
                <a:lnTo>
                  <a:pt x="2910" y="2567"/>
                </a:lnTo>
                <a:lnTo>
                  <a:pt x="2931" y="2593"/>
                </a:lnTo>
                <a:lnTo>
                  <a:pt x="2948" y="2621"/>
                </a:lnTo>
                <a:lnTo>
                  <a:pt x="2962" y="2651"/>
                </a:lnTo>
                <a:lnTo>
                  <a:pt x="2970" y="2683"/>
                </a:lnTo>
                <a:lnTo>
                  <a:pt x="2974" y="2715"/>
                </a:lnTo>
                <a:lnTo>
                  <a:pt x="2974" y="2747"/>
                </a:lnTo>
                <a:lnTo>
                  <a:pt x="2969" y="2779"/>
                </a:lnTo>
                <a:lnTo>
                  <a:pt x="2960" y="2810"/>
                </a:lnTo>
                <a:lnTo>
                  <a:pt x="2946" y="2840"/>
                </a:lnTo>
                <a:lnTo>
                  <a:pt x="2929" y="2868"/>
                </a:lnTo>
                <a:lnTo>
                  <a:pt x="2907" y="2894"/>
                </a:lnTo>
                <a:lnTo>
                  <a:pt x="2881" y="2917"/>
                </a:lnTo>
                <a:lnTo>
                  <a:pt x="2854" y="2935"/>
                </a:lnTo>
                <a:lnTo>
                  <a:pt x="2824" y="2949"/>
                </a:lnTo>
                <a:lnTo>
                  <a:pt x="2793" y="2957"/>
                </a:lnTo>
                <a:lnTo>
                  <a:pt x="2762" y="2962"/>
                </a:lnTo>
                <a:lnTo>
                  <a:pt x="2730" y="2962"/>
                </a:lnTo>
                <a:lnTo>
                  <a:pt x="2699" y="2958"/>
                </a:lnTo>
                <a:lnTo>
                  <a:pt x="2668" y="2949"/>
                </a:lnTo>
                <a:lnTo>
                  <a:pt x="2637" y="2936"/>
                </a:lnTo>
                <a:lnTo>
                  <a:pt x="2610" y="2918"/>
                </a:lnTo>
                <a:lnTo>
                  <a:pt x="2584" y="2896"/>
                </a:lnTo>
                <a:lnTo>
                  <a:pt x="2582" y="2898"/>
                </a:lnTo>
                <a:lnTo>
                  <a:pt x="1521" y="1820"/>
                </a:lnTo>
                <a:lnTo>
                  <a:pt x="1342" y="2001"/>
                </a:lnTo>
                <a:lnTo>
                  <a:pt x="1459" y="2121"/>
                </a:lnTo>
                <a:lnTo>
                  <a:pt x="1277" y="2305"/>
                </a:lnTo>
                <a:lnTo>
                  <a:pt x="1221" y="2248"/>
                </a:lnTo>
                <a:lnTo>
                  <a:pt x="1211" y="2271"/>
                </a:lnTo>
                <a:lnTo>
                  <a:pt x="1196" y="2297"/>
                </a:lnTo>
                <a:lnTo>
                  <a:pt x="1178" y="2325"/>
                </a:lnTo>
                <a:lnTo>
                  <a:pt x="1157" y="2357"/>
                </a:lnTo>
                <a:lnTo>
                  <a:pt x="1132" y="2390"/>
                </a:lnTo>
                <a:lnTo>
                  <a:pt x="1105" y="2424"/>
                </a:lnTo>
                <a:lnTo>
                  <a:pt x="1075" y="2460"/>
                </a:lnTo>
                <a:lnTo>
                  <a:pt x="1042" y="2498"/>
                </a:lnTo>
                <a:lnTo>
                  <a:pt x="1010" y="2535"/>
                </a:lnTo>
                <a:lnTo>
                  <a:pt x="974" y="2572"/>
                </a:lnTo>
                <a:lnTo>
                  <a:pt x="938" y="2610"/>
                </a:lnTo>
                <a:lnTo>
                  <a:pt x="902" y="2647"/>
                </a:lnTo>
                <a:lnTo>
                  <a:pt x="864" y="2683"/>
                </a:lnTo>
                <a:lnTo>
                  <a:pt x="827" y="2720"/>
                </a:lnTo>
                <a:lnTo>
                  <a:pt x="789" y="2754"/>
                </a:lnTo>
                <a:lnTo>
                  <a:pt x="754" y="2786"/>
                </a:lnTo>
                <a:lnTo>
                  <a:pt x="718" y="2816"/>
                </a:lnTo>
                <a:lnTo>
                  <a:pt x="683" y="2843"/>
                </a:lnTo>
                <a:lnTo>
                  <a:pt x="651" y="2868"/>
                </a:lnTo>
                <a:lnTo>
                  <a:pt x="620" y="2890"/>
                </a:lnTo>
                <a:lnTo>
                  <a:pt x="592" y="2908"/>
                </a:lnTo>
                <a:lnTo>
                  <a:pt x="566" y="2923"/>
                </a:lnTo>
                <a:lnTo>
                  <a:pt x="543" y="2933"/>
                </a:lnTo>
                <a:lnTo>
                  <a:pt x="600" y="2990"/>
                </a:lnTo>
                <a:lnTo>
                  <a:pt x="418" y="3175"/>
                </a:lnTo>
                <a:lnTo>
                  <a:pt x="0" y="2752"/>
                </a:lnTo>
                <a:lnTo>
                  <a:pt x="182" y="2568"/>
                </a:lnTo>
                <a:lnTo>
                  <a:pt x="238" y="2625"/>
                </a:lnTo>
                <a:lnTo>
                  <a:pt x="248" y="2601"/>
                </a:lnTo>
                <a:lnTo>
                  <a:pt x="263" y="2575"/>
                </a:lnTo>
                <a:lnTo>
                  <a:pt x="280" y="2546"/>
                </a:lnTo>
                <a:lnTo>
                  <a:pt x="303" y="2515"/>
                </a:lnTo>
                <a:lnTo>
                  <a:pt x="327" y="2482"/>
                </a:lnTo>
                <a:lnTo>
                  <a:pt x="355" y="2448"/>
                </a:lnTo>
                <a:lnTo>
                  <a:pt x="384" y="2412"/>
                </a:lnTo>
                <a:lnTo>
                  <a:pt x="416" y="2375"/>
                </a:lnTo>
                <a:lnTo>
                  <a:pt x="450" y="2338"/>
                </a:lnTo>
                <a:lnTo>
                  <a:pt x="484" y="2299"/>
                </a:lnTo>
                <a:lnTo>
                  <a:pt x="521" y="2262"/>
                </a:lnTo>
                <a:lnTo>
                  <a:pt x="558" y="2225"/>
                </a:lnTo>
                <a:lnTo>
                  <a:pt x="595" y="2188"/>
                </a:lnTo>
                <a:lnTo>
                  <a:pt x="632" y="2153"/>
                </a:lnTo>
                <a:lnTo>
                  <a:pt x="669" y="2119"/>
                </a:lnTo>
                <a:lnTo>
                  <a:pt x="706" y="2087"/>
                </a:lnTo>
                <a:lnTo>
                  <a:pt x="740" y="2057"/>
                </a:lnTo>
                <a:lnTo>
                  <a:pt x="775" y="2029"/>
                </a:lnTo>
                <a:lnTo>
                  <a:pt x="808" y="2004"/>
                </a:lnTo>
                <a:lnTo>
                  <a:pt x="838" y="1983"/>
                </a:lnTo>
                <a:lnTo>
                  <a:pt x="867" y="1964"/>
                </a:lnTo>
                <a:lnTo>
                  <a:pt x="892" y="1950"/>
                </a:lnTo>
                <a:lnTo>
                  <a:pt x="916" y="1939"/>
                </a:lnTo>
                <a:lnTo>
                  <a:pt x="859" y="1882"/>
                </a:lnTo>
                <a:lnTo>
                  <a:pt x="1041" y="1698"/>
                </a:lnTo>
                <a:lnTo>
                  <a:pt x="1159" y="1817"/>
                </a:lnTo>
                <a:lnTo>
                  <a:pt x="1339" y="1635"/>
                </a:lnTo>
                <a:lnTo>
                  <a:pt x="853" y="1140"/>
                </a:lnTo>
                <a:lnTo>
                  <a:pt x="857" y="1136"/>
                </a:lnTo>
                <a:lnTo>
                  <a:pt x="240" y="1135"/>
                </a:lnTo>
                <a:lnTo>
                  <a:pt x="66" y="480"/>
                </a:lnTo>
                <a:lnTo>
                  <a:pt x="136" y="411"/>
                </a:lnTo>
                <a:lnTo>
                  <a:pt x="480" y="759"/>
                </a:lnTo>
                <a:lnTo>
                  <a:pt x="816" y="418"/>
                </a:lnTo>
                <a:lnTo>
                  <a:pt x="471" y="70"/>
                </a:lnTo>
                <a:lnTo>
                  <a:pt x="541" y="0"/>
                </a:lnTo>
                <a:close/>
              </a:path>
            </a:pathLst>
          </a:custGeom>
          <a:solidFill>
            <a:schemeClr val="accent6"/>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
        <p:nvSpPr>
          <p:cNvPr id="93" name="Freeform 92">
            <a:extLst>
              <a:ext uri="{C183D7F6-B498-43B3-948B-1728B52AA6E4}">
                <adec:decorative xmlns:adec="http://schemas.microsoft.com/office/drawing/2017/decorative" val="1"/>
              </a:ext>
            </a:extLst>
          </p:cNvPr>
          <p:cNvSpPr>
            <a:spLocks noEditPoints="1"/>
          </p:cNvSpPr>
          <p:nvPr/>
        </p:nvSpPr>
        <p:spPr bwMode="auto">
          <a:xfrm>
            <a:off x="5970708" y="1787581"/>
            <a:ext cx="397136" cy="451784"/>
          </a:xfrm>
          <a:custGeom>
            <a:avLst/>
            <a:gdLst>
              <a:gd name="T0" fmla="*/ 1320 w 2705"/>
              <a:gd name="T1" fmla="*/ 1965 h 3516"/>
              <a:gd name="T2" fmla="*/ 1206 w 2705"/>
              <a:gd name="T3" fmla="*/ 1996 h 3516"/>
              <a:gd name="T4" fmla="*/ 1115 w 2705"/>
              <a:gd name="T5" fmla="*/ 2071 h 3516"/>
              <a:gd name="T6" fmla="*/ 1061 w 2705"/>
              <a:gd name="T7" fmla="*/ 2177 h 3516"/>
              <a:gd name="T8" fmla="*/ 1051 w 2705"/>
              <a:gd name="T9" fmla="*/ 2298 h 3516"/>
              <a:gd name="T10" fmla="*/ 1089 w 2705"/>
              <a:gd name="T11" fmla="*/ 2406 h 3516"/>
              <a:gd name="T12" fmla="*/ 1135 w 2705"/>
              <a:gd name="T13" fmla="*/ 2952 h 3516"/>
              <a:gd name="T14" fmla="*/ 1157 w 2705"/>
              <a:gd name="T15" fmla="*/ 3016 h 3516"/>
              <a:gd name="T16" fmla="*/ 1214 w 2705"/>
              <a:gd name="T17" fmla="*/ 3052 h 3516"/>
              <a:gd name="T18" fmla="*/ 1490 w 2705"/>
              <a:gd name="T19" fmla="*/ 3052 h 3516"/>
              <a:gd name="T20" fmla="*/ 1547 w 2705"/>
              <a:gd name="T21" fmla="*/ 3016 h 3516"/>
              <a:gd name="T22" fmla="*/ 1570 w 2705"/>
              <a:gd name="T23" fmla="*/ 2952 h 3516"/>
              <a:gd name="T24" fmla="*/ 1616 w 2705"/>
              <a:gd name="T25" fmla="*/ 2406 h 3516"/>
              <a:gd name="T26" fmla="*/ 1653 w 2705"/>
              <a:gd name="T27" fmla="*/ 2298 h 3516"/>
              <a:gd name="T28" fmla="*/ 1643 w 2705"/>
              <a:gd name="T29" fmla="*/ 2177 h 3516"/>
              <a:gd name="T30" fmla="*/ 1590 w 2705"/>
              <a:gd name="T31" fmla="*/ 2071 h 3516"/>
              <a:gd name="T32" fmla="*/ 1499 w 2705"/>
              <a:gd name="T33" fmla="*/ 1996 h 3516"/>
              <a:gd name="T34" fmla="*/ 1384 w 2705"/>
              <a:gd name="T35" fmla="*/ 1965 h 3516"/>
              <a:gd name="T36" fmla="*/ 1352 w 2705"/>
              <a:gd name="T37" fmla="*/ 454 h 3516"/>
              <a:gd name="T38" fmla="*/ 1163 w 2705"/>
              <a:gd name="T39" fmla="*/ 484 h 3516"/>
              <a:gd name="T40" fmla="*/ 995 w 2705"/>
              <a:gd name="T41" fmla="*/ 565 h 3516"/>
              <a:gd name="T42" fmla="*/ 859 w 2705"/>
              <a:gd name="T43" fmla="*/ 690 h 3516"/>
              <a:gd name="T44" fmla="*/ 762 w 2705"/>
              <a:gd name="T45" fmla="*/ 850 h 3516"/>
              <a:gd name="T46" fmla="*/ 715 w 2705"/>
              <a:gd name="T47" fmla="*/ 1034 h 3516"/>
              <a:gd name="T48" fmla="*/ 1993 w 2705"/>
              <a:gd name="T49" fmla="*/ 1420 h 3516"/>
              <a:gd name="T50" fmla="*/ 1979 w 2705"/>
              <a:gd name="T51" fmla="*/ 971 h 3516"/>
              <a:gd name="T52" fmla="*/ 1914 w 2705"/>
              <a:gd name="T53" fmla="*/ 793 h 3516"/>
              <a:gd name="T54" fmla="*/ 1804 w 2705"/>
              <a:gd name="T55" fmla="*/ 644 h 3516"/>
              <a:gd name="T56" fmla="*/ 1657 w 2705"/>
              <a:gd name="T57" fmla="*/ 533 h 3516"/>
              <a:gd name="T58" fmla="*/ 1481 w 2705"/>
              <a:gd name="T59" fmla="*/ 468 h 3516"/>
              <a:gd name="T60" fmla="*/ 1351 w 2705"/>
              <a:gd name="T61" fmla="*/ 0 h 3516"/>
              <a:gd name="T62" fmla="*/ 1384 w 2705"/>
              <a:gd name="T63" fmla="*/ 0 h 3516"/>
              <a:gd name="T64" fmla="*/ 1628 w 2705"/>
              <a:gd name="T65" fmla="*/ 34 h 3516"/>
              <a:gd name="T66" fmla="*/ 1852 w 2705"/>
              <a:gd name="T67" fmla="*/ 119 h 3516"/>
              <a:gd name="T68" fmla="*/ 2048 w 2705"/>
              <a:gd name="T69" fmla="*/ 251 h 3516"/>
              <a:gd name="T70" fmla="*/ 2212 w 2705"/>
              <a:gd name="T71" fmla="*/ 422 h 3516"/>
              <a:gd name="T72" fmla="*/ 2337 w 2705"/>
              <a:gd name="T73" fmla="*/ 624 h 3516"/>
              <a:gd name="T74" fmla="*/ 2417 w 2705"/>
              <a:gd name="T75" fmla="*/ 853 h 3516"/>
              <a:gd name="T76" fmla="*/ 2444 w 2705"/>
              <a:gd name="T77" fmla="*/ 1100 h 3516"/>
              <a:gd name="T78" fmla="*/ 2544 w 2705"/>
              <a:gd name="T79" fmla="*/ 1423 h 3516"/>
              <a:gd name="T80" fmla="*/ 2625 w 2705"/>
              <a:gd name="T81" fmla="*/ 1467 h 3516"/>
              <a:gd name="T82" fmla="*/ 2683 w 2705"/>
              <a:gd name="T83" fmla="*/ 1551 h 3516"/>
              <a:gd name="T84" fmla="*/ 2705 w 2705"/>
              <a:gd name="T85" fmla="*/ 1664 h 3516"/>
              <a:gd name="T86" fmla="*/ 2695 w 2705"/>
              <a:gd name="T87" fmla="*/ 3349 h 3516"/>
              <a:gd name="T88" fmla="*/ 2648 w 2705"/>
              <a:gd name="T89" fmla="*/ 3444 h 3516"/>
              <a:gd name="T90" fmla="*/ 2573 w 2705"/>
              <a:gd name="T91" fmla="*/ 3504 h 3516"/>
              <a:gd name="T92" fmla="*/ 192 w 2705"/>
              <a:gd name="T93" fmla="*/ 3516 h 3516"/>
              <a:gd name="T94" fmla="*/ 104 w 2705"/>
              <a:gd name="T95" fmla="*/ 3489 h 3516"/>
              <a:gd name="T96" fmla="*/ 37 w 2705"/>
              <a:gd name="T97" fmla="*/ 3416 h 3516"/>
              <a:gd name="T98" fmla="*/ 2 w 2705"/>
              <a:gd name="T99" fmla="*/ 3311 h 3516"/>
              <a:gd name="T100" fmla="*/ 2 w 2705"/>
              <a:gd name="T101" fmla="*/ 1624 h 3516"/>
              <a:gd name="T102" fmla="*/ 37 w 2705"/>
              <a:gd name="T103" fmla="*/ 1520 h 3516"/>
              <a:gd name="T104" fmla="*/ 104 w 2705"/>
              <a:gd name="T105" fmla="*/ 1448 h 3516"/>
              <a:gd name="T106" fmla="*/ 192 w 2705"/>
              <a:gd name="T107" fmla="*/ 1420 h 3516"/>
              <a:gd name="T108" fmla="*/ 263 w 2705"/>
              <a:gd name="T109" fmla="*/ 1015 h 3516"/>
              <a:gd name="T110" fmla="*/ 309 w 2705"/>
              <a:gd name="T111" fmla="*/ 774 h 3516"/>
              <a:gd name="T112" fmla="*/ 405 w 2705"/>
              <a:gd name="T113" fmla="*/ 553 h 3516"/>
              <a:gd name="T114" fmla="*/ 543 w 2705"/>
              <a:gd name="T115" fmla="*/ 361 h 3516"/>
              <a:gd name="T116" fmla="*/ 718 w 2705"/>
              <a:gd name="T117" fmla="*/ 203 h 3516"/>
              <a:gd name="T118" fmla="*/ 924 w 2705"/>
              <a:gd name="T119" fmla="*/ 86 h 3516"/>
              <a:gd name="T120" fmla="*/ 1155 w 2705"/>
              <a:gd name="T121" fmla="*/ 16 h 3516"/>
              <a:gd name="T122" fmla="*/ 1335 w 2705"/>
              <a:gd name="T123" fmla="*/ 0 h 3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05" h="3516">
                <a:moveTo>
                  <a:pt x="1352" y="1965"/>
                </a:moveTo>
                <a:lnTo>
                  <a:pt x="1335" y="1965"/>
                </a:lnTo>
                <a:lnTo>
                  <a:pt x="1320" y="1965"/>
                </a:lnTo>
                <a:lnTo>
                  <a:pt x="1279" y="1970"/>
                </a:lnTo>
                <a:lnTo>
                  <a:pt x="1241" y="1980"/>
                </a:lnTo>
                <a:lnTo>
                  <a:pt x="1206" y="1996"/>
                </a:lnTo>
                <a:lnTo>
                  <a:pt x="1171" y="2017"/>
                </a:lnTo>
                <a:lnTo>
                  <a:pt x="1141" y="2042"/>
                </a:lnTo>
                <a:lnTo>
                  <a:pt x="1115" y="2071"/>
                </a:lnTo>
                <a:lnTo>
                  <a:pt x="1092" y="2103"/>
                </a:lnTo>
                <a:lnTo>
                  <a:pt x="1074" y="2139"/>
                </a:lnTo>
                <a:lnTo>
                  <a:pt x="1061" y="2177"/>
                </a:lnTo>
                <a:lnTo>
                  <a:pt x="1052" y="2217"/>
                </a:lnTo>
                <a:lnTo>
                  <a:pt x="1049" y="2258"/>
                </a:lnTo>
                <a:lnTo>
                  <a:pt x="1051" y="2298"/>
                </a:lnTo>
                <a:lnTo>
                  <a:pt x="1060" y="2337"/>
                </a:lnTo>
                <a:lnTo>
                  <a:pt x="1072" y="2373"/>
                </a:lnTo>
                <a:lnTo>
                  <a:pt x="1089" y="2406"/>
                </a:lnTo>
                <a:lnTo>
                  <a:pt x="1109" y="2438"/>
                </a:lnTo>
                <a:lnTo>
                  <a:pt x="1135" y="2466"/>
                </a:lnTo>
                <a:lnTo>
                  <a:pt x="1135" y="2952"/>
                </a:lnTo>
                <a:lnTo>
                  <a:pt x="1137" y="2975"/>
                </a:lnTo>
                <a:lnTo>
                  <a:pt x="1146" y="2997"/>
                </a:lnTo>
                <a:lnTo>
                  <a:pt x="1157" y="3016"/>
                </a:lnTo>
                <a:lnTo>
                  <a:pt x="1173" y="3032"/>
                </a:lnTo>
                <a:lnTo>
                  <a:pt x="1193" y="3044"/>
                </a:lnTo>
                <a:lnTo>
                  <a:pt x="1214" y="3052"/>
                </a:lnTo>
                <a:lnTo>
                  <a:pt x="1238" y="3054"/>
                </a:lnTo>
                <a:lnTo>
                  <a:pt x="1467" y="3054"/>
                </a:lnTo>
                <a:lnTo>
                  <a:pt x="1490" y="3052"/>
                </a:lnTo>
                <a:lnTo>
                  <a:pt x="1512" y="3044"/>
                </a:lnTo>
                <a:lnTo>
                  <a:pt x="1531" y="3032"/>
                </a:lnTo>
                <a:lnTo>
                  <a:pt x="1547" y="3016"/>
                </a:lnTo>
                <a:lnTo>
                  <a:pt x="1559" y="2997"/>
                </a:lnTo>
                <a:lnTo>
                  <a:pt x="1566" y="2975"/>
                </a:lnTo>
                <a:lnTo>
                  <a:pt x="1570" y="2952"/>
                </a:lnTo>
                <a:lnTo>
                  <a:pt x="1570" y="2466"/>
                </a:lnTo>
                <a:lnTo>
                  <a:pt x="1594" y="2438"/>
                </a:lnTo>
                <a:lnTo>
                  <a:pt x="1616" y="2406"/>
                </a:lnTo>
                <a:lnTo>
                  <a:pt x="1633" y="2373"/>
                </a:lnTo>
                <a:lnTo>
                  <a:pt x="1645" y="2337"/>
                </a:lnTo>
                <a:lnTo>
                  <a:pt x="1653" y="2298"/>
                </a:lnTo>
                <a:lnTo>
                  <a:pt x="1655" y="2258"/>
                </a:lnTo>
                <a:lnTo>
                  <a:pt x="1652" y="2217"/>
                </a:lnTo>
                <a:lnTo>
                  <a:pt x="1643" y="2177"/>
                </a:lnTo>
                <a:lnTo>
                  <a:pt x="1631" y="2139"/>
                </a:lnTo>
                <a:lnTo>
                  <a:pt x="1612" y="2103"/>
                </a:lnTo>
                <a:lnTo>
                  <a:pt x="1590" y="2071"/>
                </a:lnTo>
                <a:lnTo>
                  <a:pt x="1563" y="2042"/>
                </a:lnTo>
                <a:lnTo>
                  <a:pt x="1533" y="2017"/>
                </a:lnTo>
                <a:lnTo>
                  <a:pt x="1499" y="1996"/>
                </a:lnTo>
                <a:lnTo>
                  <a:pt x="1464" y="1980"/>
                </a:lnTo>
                <a:lnTo>
                  <a:pt x="1425" y="1970"/>
                </a:lnTo>
                <a:lnTo>
                  <a:pt x="1384" y="1965"/>
                </a:lnTo>
                <a:lnTo>
                  <a:pt x="1369" y="1965"/>
                </a:lnTo>
                <a:lnTo>
                  <a:pt x="1352" y="1965"/>
                </a:lnTo>
                <a:close/>
                <a:moveTo>
                  <a:pt x="1352" y="454"/>
                </a:moveTo>
                <a:lnTo>
                  <a:pt x="1287" y="458"/>
                </a:lnTo>
                <a:lnTo>
                  <a:pt x="1224" y="468"/>
                </a:lnTo>
                <a:lnTo>
                  <a:pt x="1163" y="484"/>
                </a:lnTo>
                <a:lnTo>
                  <a:pt x="1104" y="505"/>
                </a:lnTo>
                <a:lnTo>
                  <a:pt x="1047" y="533"/>
                </a:lnTo>
                <a:lnTo>
                  <a:pt x="995" y="565"/>
                </a:lnTo>
                <a:lnTo>
                  <a:pt x="945" y="603"/>
                </a:lnTo>
                <a:lnTo>
                  <a:pt x="900" y="644"/>
                </a:lnTo>
                <a:lnTo>
                  <a:pt x="859" y="690"/>
                </a:lnTo>
                <a:lnTo>
                  <a:pt x="822" y="741"/>
                </a:lnTo>
                <a:lnTo>
                  <a:pt x="790" y="793"/>
                </a:lnTo>
                <a:lnTo>
                  <a:pt x="762" y="850"/>
                </a:lnTo>
                <a:lnTo>
                  <a:pt x="741" y="909"/>
                </a:lnTo>
                <a:lnTo>
                  <a:pt x="725" y="971"/>
                </a:lnTo>
                <a:lnTo>
                  <a:pt x="715" y="1034"/>
                </a:lnTo>
                <a:lnTo>
                  <a:pt x="712" y="1100"/>
                </a:lnTo>
                <a:lnTo>
                  <a:pt x="712" y="1420"/>
                </a:lnTo>
                <a:lnTo>
                  <a:pt x="1993" y="1420"/>
                </a:lnTo>
                <a:lnTo>
                  <a:pt x="1993" y="1100"/>
                </a:lnTo>
                <a:lnTo>
                  <a:pt x="1989" y="1034"/>
                </a:lnTo>
                <a:lnTo>
                  <a:pt x="1979" y="971"/>
                </a:lnTo>
                <a:lnTo>
                  <a:pt x="1964" y="909"/>
                </a:lnTo>
                <a:lnTo>
                  <a:pt x="1942" y="850"/>
                </a:lnTo>
                <a:lnTo>
                  <a:pt x="1914" y="793"/>
                </a:lnTo>
                <a:lnTo>
                  <a:pt x="1882" y="741"/>
                </a:lnTo>
                <a:lnTo>
                  <a:pt x="1846" y="690"/>
                </a:lnTo>
                <a:lnTo>
                  <a:pt x="1804" y="644"/>
                </a:lnTo>
                <a:lnTo>
                  <a:pt x="1759" y="603"/>
                </a:lnTo>
                <a:lnTo>
                  <a:pt x="1710" y="565"/>
                </a:lnTo>
                <a:lnTo>
                  <a:pt x="1657" y="533"/>
                </a:lnTo>
                <a:lnTo>
                  <a:pt x="1601" y="505"/>
                </a:lnTo>
                <a:lnTo>
                  <a:pt x="1542" y="484"/>
                </a:lnTo>
                <a:lnTo>
                  <a:pt x="1481" y="468"/>
                </a:lnTo>
                <a:lnTo>
                  <a:pt x="1418" y="458"/>
                </a:lnTo>
                <a:lnTo>
                  <a:pt x="1352" y="454"/>
                </a:lnTo>
                <a:close/>
                <a:moveTo>
                  <a:pt x="1351" y="0"/>
                </a:moveTo>
                <a:lnTo>
                  <a:pt x="1353" y="0"/>
                </a:lnTo>
                <a:lnTo>
                  <a:pt x="1369" y="0"/>
                </a:lnTo>
                <a:lnTo>
                  <a:pt x="1384" y="0"/>
                </a:lnTo>
                <a:lnTo>
                  <a:pt x="1468" y="6"/>
                </a:lnTo>
                <a:lnTo>
                  <a:pt x="1549" y="16"/>
                </a:lnTo>
                <a:lnTo>
                  <a:pt x="1628" y="34"/>
                </a:lnTo>
                <a:lnTo>
                  <a:pt x="1706" y="57"/>
                </a:lnTo>
                <a:lnTo>
                  <a:pt x="1781" y="86"/>
                </a:lnTo>
                <a:lnTo>
                  <a:pt x="1852" y="119"/>
                </a:lnTo>
                <a:lnTo>
                  <a:pt x="1921" y="159"/>
                </a:lnTo>
                <a:lnTo>
                  <a:pt x="1986" y="203"/>
                </a:lnTo>
                <a:lnTo>
                  <a:pt x="2048" y="251"/>
                </a:lnTo>
                <a:lnTo>
                  <a:pt x="2107" y="304"/>
                </a:lnTo>
                <a:lnTo>
                  <a:pt x="2162" y="361"/>
                </a:lnTo>
                <a:lnTo>
                  <a:pt x="2212" y="422"/>
                </a:lnTo>
                <a:lnTo>
                  <a:pt x="2258" y="486"/>
                </a:lnTo>
                <a:lnTo>
                  <a:pt x="2300" y="553"/>
                </a:lnTo>
                <a:lnTo>
                  <a:pt x="2337" y="624"/>
                </a:lnTo>
                <a:lnTo>
                  <a:pt x="2368" y="698"/>
                </a:lnTo>
                <a:lnTo>
                  <a:pt x="2395" y="774"/>
                </a:lnTo>
                <a:lnTo>
                  <a:pt x="2417" y="853"/>
                </a:lnTo>
                <a:lnTo>
                  <a:pt x="2432" y="933"/>
                </a:lnTo>
                <a:lnTo>
                  <a:pt x="2441" y="1015"/>
                </a:lnTo>
                <a:lnTo>
                  <a:pt x="2444" y="1100"/>
                </a:lnTo>
                <a:lnTo>
                  <a:pt x="2444" y="1420"/>
                </a:lnTo>
                <a:lnTo>
                  <a:pt x="2513" y="1420"/>
                </a:lnTo>
                <a:lnTo>
                  <a:pt x="2544" y="1423"/>
                </a:lnTo>
                <a:lnTo>
                  <a:pt x="2573" y="1433"/>
                </a:lnTo>
                <a:lnTo>
                  <a:pt x="2601" y="1448"/>
                </a:lnTo>
                <a:lnTo>
                  <a:pt x="2625" y="1467"/>
                </a:lnTo>
                <a:lnTo>
                  <a:pt x="2648" y="1492"/>
                </a:lnTo>
                <a:lnTo>
                  <a:pt x="2667" y="1520"/>
                </a:lnTo>
                <a:lnTo>
                  <a:pt x="2683" y="1551"/>
                </a:lnTo>
                <a:lnTo>
                  <a:pt x="2695" y="1587"/>
                </a:lnTo>
                <a:lnTo>
                  <a:pt x="2702" y="1624"/>
                </a:lnTo>
                <a:lnTo>
                  <a:pt x="2705" y="1664"/>
                </a:lnTo>
                <a:lnTo>
                  <a:pt x="2705" y="3271"/>
                </a:lnTo>
                <a:lnTo>
                  <a:pt x="2702" y="3311"/>
                </a:lnTo>
                <a:lnTo>
                  <a:pt x="2695" y="3349"/>
                </a:lnTo>
                <a:lnTo>
                  <a:pt x="2683" y="3384"/>
                </a:lnTo>
                <a:lnTo>
                  <a:pt x="2667" y="3416"/>
                </a:lnTo>
                <a:lnTo>
                  <a:pt x="2648" y="3444"/>
                </a:lnTo>
                <a:lnTo>
                  <a:pt x="2625" y="3468"/>
                </a:lnTo>
                <a:lnTo>
                  <a:pt x="2601" y="3489"/>
                </a:lnTo>
                <a:lnTo>
                  <a:pt x="2573" y="3504"/>
                </a:lnTo>
                <a:lnTo>
                  <a:pt x="2544" y="3513"/>
                </a:lnTo>
                <a:lnTo>
                  <a:pt x="2513" y="3516"/>
                </a:lnTo>
                <a:lnTo>
                  <a:pt x="192" y="3516"/>
                </a:lnTo>
                <a:lnTo>
                  <a:pt x="161" y="3513"/>
                </a:lnTo>
                <a:lnTo>
                  <a:pt x="132" y="3504"/>
                </a:lnTo>
                <a:lnTo>
                  <a:pt x="104" y="3489"/>
                </a:lnTo>
                <a:lnTo>
                  <a:pt x="78" y="3468"/>
                </a:lnTo>
                <a:lnTo>
                  <a:pt x="57" y="3444"/>
                </a:lnTo>
                <a:lnTo>
                  <a:pt x="37" y="3416"/>
                </a:lnTo>
                <a:lnTo>
                  <a:pt x="21" y="3384"/>
                </a:lnTo>
                <a:lnTo>
                  <a:pt x="10" y="3349"/>
                </a:lnTo>
                <a:lnTo>
                  <a:pt x="2" y="3311"/>
                </a:lnTo>
                <a:lnTo>
                  <a:pt x="0" y="3271"/>
                </a:lnTo>
                <a:lnTo>
                  <a:pt x="0" y="1664"/>
                </a:lnTo>
                <a:lnTo>
                  <a:pt x="2" y="1624"/>
                </a:lnTo>
                <a:lnTo>
                  <a:pt x="10" y="1587"/>
                </a:lnTo>
                <a:lnTo>
                  <a:pt x="21" y="1551"/>
                </a:lnTo>
                <a:lnTo>
                  <a:pt x="37" y="1520"/>
                </a:lnTo>
                <a:lnTo>
                  <a:pt x="57" y="1492"/>
                </a:lnTo>
                <a:lnTo>
                  <a:pt x="78" y="1467"/>
                </a:lnTo>
                <a:lnTo>
                  <a:pt x="104" y="1448"/>
                </a:lnTo>
                <a:lnTo>
                  <a:pt x="132" y="1433"/>
                </a:lnTo>
                <a:lnTo>
                  <a:pt x="161" y="1423"/>
                </a:lnTo>
                <a:lnTo>
                  <a:pt x="192" y="1420"/>
                </a:lnTo>
                <a:lnTo>
                  <a:pt x="260" y="1420"/>
                </a:lnTo>
                <a:lnTo>
                  <a:pt x="260" y="1100"/>
                </a:lnTo>
                <a:lnTo>
                  <a:pt x="263" y="1015"/>
                </a:lnTo>
                <a:lnTo>
                  <a:pt x="273" y="933"/>
                </a:lnTo>
                <a:lnTo>
                  <a:pt x="288" y="853"/>
                </a:lnTo>
                <a:lnTo>
                  <a:pt x="309" y="774"/>
                </a:lnTo>
                <a:lnTo>
                  <a:pt x="336" y="698"/>
                </a:lnTo>
                <a:lnTo>
                  <a:pt x="367" y="624"/>
                </a:lnTo>
                <a:lnTo>
                  <a:pt x="405" y="553"/>
                </a:lnTo>
                <a:lnTo>
                  <a:pt x="446" y="486"/>
                </a:lnTo>
                <a:lnTo>
                  <a:pt x="492" y="422"/>
                </a:lnTo>
                <a:lnTo>
                  <a:pt x="543" y="361"/>
                </a:lnTo>
                <a:lnTo>
                  <a:pt x="597" y="304"/>
                </a:lnTo>
                <a:lnTo>
                  <a:pt x="656" y="251"/>
                </a:lnTo>
                <a:lnTo>
                  <a:pt x="718" y="203"/>
                </a:lnTo>
                <a:lnTo>
                  <a:pt x="784" y="159"/>
                </a:lnTo>
                <a:lnTo>
                  <a:pt x="852" y="119"/>
                </a:lnTo>
                <a:lnTo>
                  <a:pt x="924" y="86"/>
                </a:lnTo>
                <a:lnTo>
                  <a:pt x="999" y="57"/>
                </a:lnTo>
                <a:lnTo>
                  <a:pt x="1076" y="34"/>
                </a:lnTo>
                <a:lnTo>
                  <a:pt x="1155" y="16"/>
                </a:lnTo>
                <a:lnTo>
                  <a:pt x="1237" y="6"/>
                </a:lnTo>
                <a:lnTo>
                  <a:pt x="1320" y="0"/>
                </a:lnTo>
                <a:lnTo>
                  <a:pt x="1335" y="0"/>
                </a:lnTo>
                <a:lnTo>
                  <a:pt x="1351" y="0"/>
                </a:lnTo>
                <a:close/>
              </a:path>
            </a:pathLst>
          </a:custGeom>
          <a:solidFill>
            <a:schemeClr val="accent5"/>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
        <p:nvSpPr>
          <p:cNvPr id="94" name="Freeform 93">
            <a:extLst>
              <a:ext uri="{C183D7F6-B498-43B3-948B-1728B52AA6E4}">
                <adec:decorative xmlns:adec="http://schemas.microsoft.com/office/drawing/2017/decorative" val="1"/>
              </a:ext>
            </a:extLst>
          </p:cNvPr>
          <p:cNvSpPr>
            <a:spLocks noEditPoints="1"/>
          </p:cNvSpPr>
          <p:nvPr/>
        </p:nvSpPr>
        <p:spPr bwMode="auto">
          <a:xfrm>
            <a:off x="6433117" y="3083136"/>
            <a:ext cx="341376" cy="510843"/>
          </a:xfrm>
          <a:custGeom>
            <a:avLst/>
            <a:gdLst>
              <a:gd name="T0" fmla="*/ 952 w 2029"/>
              <a:gd name="T1" fmla="*/ 605 h 3349"/>
              <a:gd name="T2" fmla="*/ 875 w 2029"/>
              <a:gd name="T3" fmla="*/ 629 h 3349"/>
              <a:gd name="T4" fmla="*/ 808 w 2029"/>
              <a:gd name="T5" fmla="*/ 671 h 3349"/>
              <a:gd name="T6" fmla="*/ 756 w 2029"/>
              <a:gd name="T7" fmla="*/ 729 h 3349"/>
              <a:gd name="T8" fmla="*/ 723 w 2029"/>
              <a:gd name="T9" fmla="*/ 801 h 3349"/>
              <a:gd name="T10" fmla="*/ 711 w 2029"/>
              <a:gd name="T11" fmla="*/ 882 h 3349"/>
              <a:gd name="T12" fmla="*/ 723 w 2029"/>
              <a:gd name="T13" fmla="*/ 963 h 3349"/>
              <a:gd name="T14" fmla="*/ 756 w 2029"/>
              <a:gd name="T15" fmla="*/ 1034 h 3349"/>
              <a:gd name="T16" fmla="*/ 808 w 2029"/>
              <a:gd name="T17" fmla="*/ 1094 h 3349"/>
              <a:gd name="T18" fmla="*/ 875 w 2029"/>
              <a:gd name="T19" fmla="*/ 1136 h 3349"/>
              <a:gd name="T20" fmla="*/ 952 w 2029"/>
              <a:gd name="T21" fmla="*/ 1159 h 3349"/>
              <a:gd name="T22" fmla="*/ 1036 w 2029"/>
              <a:gd name="T23" fmla="*/ 1159 h 3349"/>
              <a:gd name="T24" fmla="*/ 1114 w 2029"/>
              <a:gd name="T25" fmla="*/ 1136 h 3349"/>
              <a:gd name="T26" fmla="*/ 1180 w 2029"/>
              <a:gd name="T27" fmla="*/ 1094 h 3349"/>
              <a:gd name="T28" fmla="*/ 1232 w 2029"/>
              <a:gd name="T29" fmla="*/ 1034 h 3349"/>
              <a:gd name="T30" fmla="*/ 1266 w 2029"/>
              <a:gd name="T31" fmla="*/ 963 h 3349"/>
              <a:gd name="T32" fmla="*/ 1277 w 2029"/>
              <a:gd name="T33" fmla="*/ 882 h 3349"/>
              <a:gd name="T34" fmla="*/ 1266 w 2029"/>
              <a:gd name="T35" fmla="*/ 801 h 3349"/>
              <a:gd name="T36" fmla="*/ 1232 w 2029"/>
              <a:gd name="T37" fmla="*/ 729 h 3349"/>
              <a:gd name="T38" fmla="*/ 1180 w 2029"/>
              <a:gd name="T39" fmla="*/ 671 h 3349"/>
              <a:gd name="T40" fmla="*/ 1114 w 2029"/>
              <a:gd name="T41" fmla="*/ 629 h 3349"/>
              <a:gd name="T42" fmla="*/ 1036 w 2029"/>
              <a:gd name="T43" fmla="*/ 605 h 3349"/>
              <a:gd name="T44" fmla="*/ 933 w 2029"/>
              <a:gd name="T45" fmla="*/ 0 h 3349"/>
              <a:gd name="T46" fmla="*/ 1043 w 2029"/>
              <a:gd name="T47" fmla="*/ 481 h 3349"/>
              <a:gd name="T48" fmla="*/ 1138 w 2029"/>
              <a:gd name="T49" fmla="*/ 506 h 3349"/>
              <a:gd name="T50" fmla="*/ 1224 w 2029"/>
              <a:gd name="T51" fmla="*/ 551 h 3349"/>
              <a:gd name="T52" fmla="*/ 1296 w 2029"/>
              <a:gd name="T53" fmla="*/ 615 h 3349"/>
              <a:gd name="T54" fmla="*/ 1350 w 2029"/>
              <a:gd name="T55" fmla="*/ 692 h 3349"/>
              <a:gd name="T56" fmla="*/ 1385 w 2029"/>
              <a:gd name="T57" fmla="*/ 782 h 3349"/>
              <a:gd name="T58" fmla="*/ 1397 w 2029"/>
              <a:gd name="T59" fmla="*/ 882 h 3349"/>
              <a:gd name="T60" fmla="*/ 1389 w 2029"/>
              <a:gd name="T61" fmla="*/ 967 h 3349"/>
              <a:gd name="T62" fmla="*/ 1362 w 2029"/>
              <a:gd name="T63" fmla="*/ 1045 h 3349"/>
              <a:gd name="T64" fmla="*/ 1785 w 2029"/>
              <a:gd name="T65" fmla="*/ 1611 h 3349"/>
              <a:gd name="T66" fmla="*/ 1873 w 2029"/>
              <a:gd name="T67" fmla="*/ 1470 h 3349"/>
              <a:gd name="T68" fmla="*/ 1785 w 2029"/>
              <a:gd name="T69" fmla="*/ 1838 h 3349"/>
              <a:gd name="T70" fmla="*/ 1605 w 2029"/>
              <a:gd name="T71" fmla="*/ 1698 h 3349"/>
              <a:gd name="T72" fmla="*/ 1909 w 2029"/>
              <a:gd name="T73" fmla="*/ 2816 h 3349"/>
              <a:gd name="T74" fmla="*/ 1758 w 2029"/>
              <a:gd name="T75" fmla="*/ 2878 h 3349"/>
              <a:gd name="T76" fmla="*/ 1015 w 2029"/>
              <a:gd name="T77" fmla="*/ 1310 h 3349"/>
              <a:gd name="T78" fmla="*/ 272 w 2029"/>
              <a:gd name="T79" fmla="*/ 2878 h 3349"/>
              <a:gd name="T80" fmla="*/ 121 w 2029"/>
              <a:gd name="T81" fmla="*/ 2816 h 3349"/>
              <a:gd name="T82" fmla="*/ 425 w 2029"/>
              <a:gd name="T83" fmla="*/ 1698 h 3349"/>
              <a:gd name="T84" fmla="*/ 237 w 2029"/>
              <a:gd name="T85" fmla="*/ 1838 h 3349"/>
              <a:gd name="T86" fmla="*/ 148 w 2029"/>
              <a:gd name="T87" fmla="*/ 1470 h 3349"/>
              <a:gd name="T88" fmla="*/ 237 w 2029"/>
              <a:gd name="T89" fmla="*/ 1611 h 3349"/>
              <a:gd name="T90" fmla="*/ 646 w 2029"/>
              <a:gd name="T91" fmla="*/ 1103 h 3349"/>
              <a:gd name="T92" fmla="*/ 603 w 2029"/>
              <a:gd name="T93" fmla="*/ 1022 h 3349"/>
              <a:gd name="T94" fmla="*/ 581 w 2029"/>
              <a:gd name="T95" fmla="*/ 931 h 3349"/>
              <a:gd name="T96" fmla="*/ 581 w 2029"/>
              <a:gd name="T97" fmla="*/ 831 h 3349"/>
              <a:gd name="T98" fmla="*/ 605 w 2029"/>
              <a:gd name="T99" fmla="*/ 736 h 3349"/>
              <a:gd name="T100" fmla="*/ 651 w 2029"/>
              <a:gd name="T101" fmla="*/ 652 h 3349"/>
              <a:gd name="T102" fmla="*/ 714 w 2029"/>
              <a:gd name="T103" fmla="*/ 581 h 3349"/>
              <a:gd name="T104" fmla="*/ 792 w 2029"/>
              <a:gd name="T105" fmla="*/ 526 h 3349"/>
              <a:gd name="T106" fmla="*/ 883 w 2029"/>
              <a:gd name="T107" fmla="*/ 491 h 3349"/>
              <a:gd name="T108" fmla="*/ 933 w 2029"/>
              <a:gd name="T109" fmla="*/ 0 h 3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9" h="3349">
                <a:moveTo>
                  <a:pt x="995" y="602"/>
                </a:moveTo>
                <a:lnTo>
                  <a:pt x="952" y="605"/>
                </a:lnTo>
                <a:lnTo>
                  <a:pt x="912" y="614"/>
                </a:lnTo>
                <a:lnTo>
                  <a:pt x="875" y="629"/>
                </a:lnTo>
                <a:lnTo>
                  <a:pt x="839" y="648"/>
                </a:lnTo>
                <a:lnTo>
                  <a:pt x="808" y="671"/>
                </a:lnTo>
                <a:lnTo>
                  <a:pt x="781" y="699"/>
                </a:lnTo>
                <a:lnTo>
                  <a:pt x="756" y="729"/>
                </a:lnTo>
                <a:lnTo>
                  <a:pt x="737" y="764"/>
                </a:lnTo>
                <a:lnTo>
                  <a:pt x="723" y="801"/>
                </a:lnTo>
                <a:lnTo>
                  <a:pt x="713" y="841"/>
                </a:lnTo>
                <a:lnTo>
                  <a:pt x="711" y="882"/>
                </a:lnTo>
                <a:lnTo>
                  <a:pt x="713" y="923"/>
                </a:lnTo>
                <a:lnTo>
                  <a:pt x="723" y="963"/>
                </a:lnTo>
                <a:lnTo>
                  <a:pt x="737" y="1000"/>
                </a:lnTo>
                <a:lnTo>
                  <a:pt x="756" y="1034"/>
                </a:lnTo>
                <a:lnTo>
                  <a:pt x="781" y="1066"/>
                </a:lnTo>
                <a:lnTo>
                  <a:pt x="808" y="1094"/>
                </a:lnTo>
                <a:lnTo>
                  <a:pt x="839" y="1117"/>
                </a:lnTo>
                <a:lnTo>
                  <a:pt x="875" y="1136"/>
                </a:lnTo>
                <a:lnTo>
                  <a:pt x="912" y="1150"/>
                </a:lnTo>
                <a:lnTo>
                  <a:pt x="952" y="1159"/>
                </a:lnTo>
                <a:lnTo>
                  <a:pt x="995" y="1163"/>
                </a:lnTo>
                <a:lnTo>
                  <a:pt x="1036" y="1159"/>
                </a:lnTo>
                <a:lnTo>
                  <a:pt x="1076" y="1150"/>
                </a:lnTo>
                <a:lnTo>
                  <a:pt x="1114" y="1136"/>
                </a:lnTo>
                <a:lnTo>
                  <a:pt x="1149" y="1117"/>
                </a:lnTo>
                <a:lnTo>
                  <a:pt x="1180" y="1094"/>
                </a:lnTo>
                <a:lnTo>
                  <a:pt x="1208" y="1066"/>
                </a:lnTo>
                <a:lnTo>
                  <a:pt x="1232" y="1034"/>
                </a:lnTo>
                <a:lnTo>
                  <a:pt x="1252" y="1000"/>
                </a:lnTo>
                <a:lnTo>
                  <a:pt x="1266" y="963"/>
                </a:lnTo>
                <a:lnTo>
                  <a:pt x="1274" y="923"/>
                </a:lnTo>
                <a:lnTo>
                  <a:pt x="1277" y="882"/>
                </a:lnTo>
                <a:lnTo>
                  <a:pt x="1274" y="841"/>
                </a:lnTo>
                <a:lnTo>
                  <a:pt x="1266" y="801"/>
                </a:lnTo>
                <a:lnTo>
                  <a:pt x="1252" y="764"/>
                </a:lnTo>
                <a:lnTo>
                  <a:pt x="1232" y="729"/>
                </a:lnTo>
                <a:lnTo>
                  <a:pt x="1208" y="699"/>
                </a:lnTo>
                <a:lnTo>
                  <a:pt x="1180" y="671"/>
                </a:lnTo>
                <a:lnTo>
                  <a:pt x="1149" y="648"/>
                </a:lnTo>
                <a:lnTo>
                  <a:pt x="1114" y="629"/>
                </a:lnTo>
                <a:lnTo>
                  <a:pt x="1076" y="614"/>
                </a:lnTo>
                <a:lnTo>
                  <a:pt x="1036" y="605"/>
                </a:lnTo>
                <a:lnTo>
                  <a:pt x="995" y="602"/>
                </a:lnTo>
                <a:close/>
                <a:moveTo>
                  <a:pt x="933" y="0"/>
                </a:moveTo>
                <a:lnTo>
                  <a:pt x="1043" y="0"/>
                </a:lnTo>
                <a:lnTo>
                  <a:pt x="1043" y="481"/>
                </a:lnTo>
                <a:lnTo>
                  <a:pt x="1092" y="491"/>
                </a:lnTo>
                <a:lnTo>
                  <a:pt x="1138" y="506"/>
                </a:lnTo>
                <a:lnTo>
                  <a:pt x="1182" y="526"/>
                </a:lnTo>
                <a:lnTo>
                  <a:pt x="1224" y="551"/>
                </a:lnTo>
                <a:lnTo>
                  <a:pt x="1261" y="581"/>
                </a:lnTo>
                <a:lnTo>
                  <a:pt x="1296" y="615"/>
                </a:lnTo>
                <a:lnTo>
                  <a:pt x="1324" y="652"/>
                </a:lnTo>
                <a:lnTo>
                  <a:pt x="1350" y="692"/>
                </a:lnTo>
                <a:lnTo>
                  <a:pt x="1371" y="736"/>
                </a:lnTo>
                <a:lnTo>
                  <a:pt x="1385" y="782"/>
                </a:lnTo>
                <a:lnTo>
                  <a:pt x="1394" y="831"/>
                </a:lnTo>
                <a:lnTo>
                  <a:pt x="1397" y="882"/>
                </a:lnTo>
                <a:lnTo>
                  <a:pt x="1395" y="924"/>
                </a:lnTo>
                <a:lnTo>
                  <a:pt x="1389" y="967"/>
                </a:lnTo>
                <a:lnTo>
                  <a:pt x="1377" y="1006"/>
                </a:lnTo>
                <a:lnTo>
                  <a:pt x="1362" y="1045"/>
                </a:lnTo>
                <a:lnTo>
                  <a:pt x="1573" y="1611"/>
                </a:lnTo>
                <a:lnTo>
                  <a:pt x="1785" y="1611"/>
                </a:lnTo>
                <a:lnTo>
                  <a:pt x="1785" y="1470"/>
                </a:lnTo>
                <a:lnTo>
                  <a:pt x="1873" y="1470"/>
                </a:lnTo>
                <a:lnTo>
                  <a:pt x="1873" y="1838"/>
                </a:lnTo>
                <a:lnTo>
                  <a:pt x="1785" y="1838"/>
                </a:lnTo>
                <a:lnTo>
                  <a:pt x="1785" y="1698"/>
                </a:lnTo>
                <a:lnTo>
                  <a:pt x="1605" y="1698"/>
                </a:lnTo>
                <a:lnTo>
                  <a:pt x="1929" y="2571"/>
                </a:lnTo>
                <a:lnTo>
                  <a:pt x="1909" y="2816"/>
                </a:lnTo>
                <a:lnTo>
                  <a:pt x="2029" y="3349"/>
                </a:lnTo>
                <a:lnTo>
                  <a:pt x="1758" y="2878"/>
                </a:lnTo>
                <a:lnTo>
                  <a:pt x="1563" y="2697"/>
                </a:lnTo>
                <a:lnTo>
                  <a:pt x="1015" y="1310"/>
                </a:lnTo>
                <a:lnTo>
                  <a:pt x="467" y="2697"/>
                </a:lnTo>
                <a:lnTo>
                  <a:pt x="272" y="2878"/>
                </a:lnTo>
                <a:lnTo>
                  <a:pt x="0" y="3349"/>
                </a:lnTo>
                <a:lnTo>
                  <a:pt x="121" y="2816"/>
                </a:lnTo>
                <a:lnTo>
                  <a:pt x="100" y="2571"/>
                </a:lnTo>
                <a:lnTo>
                  <a:pt x="425" y="1698"/>
                </a:lnTo>
                <a:lnTo>
                  <a:pt x="237" y="1698"/>
                </a:lnTo>
                <a:lnTo>
                  <a:pt x="237" y="1838"/>
                </a:lnTo>
                <a:lnTo>
                  <a:pt x="148" y="1838"/>
                </a:lnTo>
                <a:lnTo>
                  <a:pt x="148" y="1470"/>
                </a:lnTo>
                <a:lnTo>
                  <a:pt x="237" y="1470"/>
                </a:lnTo>
                <a:lnTo>
                  <a:pt x="237" y="1611"/>
                </a:lnTo>
                <a:lnTo>
                  <a:pt x="457" y="1611"/>
                </a:lnTo>
                <a:lnTo>
                  <a:pt x="646" y="1103"/>
                </a:lnTo>
                <a:lnTo>
                  <a:pt x="622" y="1064"/>
                </a:lnTo>
                <a:lnTo>
                  <a:pt x="603" y="1022"/>
                </a:lnTo>
                <a:lnTo>
                  <a:pt x="590" y="977"/>
                </a:lnTo>
                <a:lnTo>
                  <a:pt x="581" y="931"/>
                </a:lnTo>
                <a:lnTo>
                  <a:pt x="578" y="882"/>
                </a:lnTo>
                <a:lnTo>
                  <a:pt x="581" y="831"/>
                </a:lnTo>
                <a:lnTo>
                  <a:pt x="590" y="782"/>
                </a:lnTo>
                <a:lnTo>
                  <a:pt x="605" y="736"/>
                </a:lnTo>
                <a:lnTo>
                  <a:pt x="625" y="692"/>
                </a:lnTo>
                <a:lnTo>
                  <a:pt x="651" y="652"/>
                </a:lnTo>
                <a:lnTo>
                  <a:pt x="680" y="615"/>
                </a:lnTo>
                <a:lnTo>
                  <a:pt x="714" y="581"/>
                </a:lnTo>
                <a:lnTo>
                  <a:pt x="752" y="551"/>
                </a:lnTo>
                <a:lnTo>
                  <a:pt x="792" y="526"/>
                </a:lnTo>
                <a:lnTo>
                  <a:pt x="837" y="506"/>
                </a:lnTo>
                <a:lnTo>
                  <a:pt x="883" y="491"/>
                </a:lnTo>
                <a:lnTo>
                  <a:pt x="933" y="481"/>
                </a:lnTo>
                <a:lnTo>
                  <a:pt x="933" y="0"/>
                </a:lnTo>
                <a:close/>
              </a:path>
            </a:pathLst>
          </a:custGeom>
          <a:solidFill>
            <a:schemeClr val="accent3">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
        <p:nvSpPr>
          <p:cNvPr id="95" name="Freeform 94">
            <a:extLst>
              <a:ext uri="{C183D7F6-B498-43B3-948B-1728B52AA6E4}">
                <adec:decorative xmlns:adec="http://schemas.microsoft.com/office/drawing/2017/decorative" val="1"/>
              </a:ext>
            </a:extLst>
          </p:cNvPr>
          <p:cNvSpPr>
            <a:spLocks noEditPoints="1"/>
          </p:cNvSpPr>
          <p:nvPr/>
        </p:nvSpPr>
        <p:spPr bwMode="auto">
          <a:xfrm>
            <a:off x="7400988" y="5659410"/>
            <a:ext cx="498467" cy="511633"/>
          </a:xfrm>
          <a:custGeom>
            <a:avLst/>
            <a:gdLst>
              <a:gd name="T0" fmla="*/ 2406 w 3180"/>
              <a:gd name="T1" fmla="*/ 1358 h 3260"/>
              <a:gd name="T2" fmla="*/ 2504 w 3180"/>
              <a:gd name="T3" fmla="*/ 1507 h 3260"/>
              <a:gd name="T4" fmla="*/ 2654 w 3180"/>
              <a:gd name="T5" fmla="*/ 1408 h 3260"/>
              <a:gd name="T6" fmla="*/ 2555 w 3180"/>
              <a:gd name="T7" fmla="*/ 1259 h 3260"/>
              <a:gd name="T8" fmla="*/ 2770 w 3180"/>
              <a:gd name="T9" fmla="*/ 565 h 3260"/>
              <a:gd name="T10" fmla="*/ 2754 w 3180"/>
              <a:gd name="T11" fmla="*/ 758 h 3260"/>
              <a:gd name="T12" fmla="*/ 2622 w 3180"/>
              <a:gd name="T13" fmla="*/ 955 h 3260"/>
              <a:gd name="T14" fmla="*/ 2986 w 3180"/>
              <a:gd name="T15" fmla="*/ 1513 h 3260"/>
              <a:gd name="T16" fmla="*/ 3103 w 3180"/>
              <a:gd name="T17" fmla="*/ 1857 h 3260"/>
              <a:gd name="T18" fmla="*/ 3180 w 3180"/>
              <a:gd name="T19" fmla="*/ 1873 h 3260"/>
              <a:gd name="T20" fmla="*/ 3043 w 3180"/>
              <a:gd name="T21" fmla="*/ 2392 h 3260"/>
              <a:gd name="T22" fmla="*/ 2730 w 3180"/>
              <a:gd name="T23" fmla="*/ 2607 h 3260"/>
              <a:gd name="T24" fmla="*/ 2477 w 3180"/>
              <a:gd name="T25" fmla="*/ 2882 h 3260"/>
              <a:gd name="T26" fmla="*/ 2508 w 3180"/>
              <a:gd name="T27" fmla="*/ 3060 h 3260"/>
              <a:gd name="T28" fmla="*/ 2118 w 3180"/>
              <a:gd name="T29" fmla="*/ 3117 h 3260"/>
              <a:gd name="T30" fmla="*/ 2022 w 3180"/>
              <a:gd name="T31" fmla="*/ 3060 h 3260"/>
              <a:gd name="T32" fmla="*/ 1953 w 3180"/>
              <a:gd name="T33" fmla="*/ 3189 h 3260"/>
              <a:gd name="T34" fmla="*/ 1668 w 3180"/>
              <a:gd name="T35" fmla="*/ 3257 h 3260"/>
              <a:gd name="T36" fmla="*/ 1621 w 3180"/>
              <a:gd name="T37" fmla="*/ 3155 h 3260"/>
              <a:gd name="T38" fmla="*/ 1208 w 3180"/>
              <a:gd name="T39" fmla="*/ 3149 h 3260"/>
              <a:gd name="T40" fmla="*/ 930 w 3180"/>
              <a:gd name="T41" fmla="*/ 3112 h 3260"/>
              <a:gd name="T42" fmla="*/ 917 w 3180"/>
              <a:gd name="T43" fmla="*/ 3211 h 3260"/>
              <a:gd name="T44" fmla="*/ 551 w 3180"/>
              <a:gd name="T45" fmla="*/ 3206 h 3260"/>
              <a:gd name="T46" fmla="*/ 535 w 3180"/>
              <a:gd name="T47" fmla="*/ 2998 h 3260"/>
              <a:gd name="T48" fmla="*/ 404 w 3180"/>
              <a:gd name="T49" fmla="*/ 2796 h 3260"/>
              <a:gd name="T50" fmla="*/ 70 w 3180"/>
              <a:gd name="T51" fmla="*/ 2369 h 3260"/>
              <a:gd name="T52" fmla="*/ 3 w 3180"/>
              <a:gd name="T53" fmla="*/ 1798 h 3260"/>
              <a:gd name="T54" fmla="*/ 221 w 3180"/>
              <a:gd name="T55" fmla="*/ 1191 h 3260"/>
              <a:gd name="T56" fmla="*/ 650 w 3180"/>
              <a:gd name="T57" fmla="*/ 934 h 3260"/>
              <a:gd name="T58" fmla="*/ 863 w 3180"/>
              <a:gd name="T59" fmla="*/ 1110 h 3260"/>
              <a:gd name="T60" fmla="*/ 735 w 3180"/>
              <a:gd name="T61" fmla="*/ 1163 h 3260"/>
              <a:gd name="T62" fmla="*/ 744 w 3180"/>
              <a:gd name="T63" fmla="*/ 1311 h 3260"/>
              <a:gd name="T64" fmla="*/ 1090 w 3180"/>
              <a:gd name="T65" fmla="*/ 1254 h 3260"/>
              <a:gd name="T66" fmla="*/ 1413 w 3180"/>
              <a:gd name="T67" fmla="*/ 1229 h 3260"/>
              <a:gd name="T68" fmla="*/ 1541 w 3180"/>
              <a:gd name="T69" fmla="*/ 1194 h 3260"/>
              <a:gd name="T70" fmla="*/ 1506 w 3180"/>
              <a:gd name="T71" fmla="*/ 1039 h 3260"/>
              <a:gd name="T72" fmla="*/ 1580 w 3180"/>
              <a:gd name="T73" fmla="*/ 837 h 3260"/>
              <a:gd name="T74" fmla="*/ 1830 w 3180"/>
              <a:gd name="T75" fmla="*/ 659 h 3260"/>
              <a:gd name="T76" fmla="*/ 2014 w 3180"/>
              <a:gd name="T77" fmla="*/ 703 h 3260"/>
              <a:gd name="T78" fmla="*/ 2125 w 3180"/>
              <a:gd name="T79" fmla="*/ 659 h 3260"/>
              <a:gd name="T80" fmla="*/ 2406 w 3180"/>
              <a:gd name="T81" fmla="*/ 560 h 3260"/>
              <a:gd name="T82" fmla="*/ 1131 w 3180"/>
              <a:gd name="T83" fmla="*/ 202 h 3260"/>
              <a:gd name="T84" fmla="*/ 894 w 3180"/>
              <a:gd name="T85" fmla="*/ 332 h 3260"/>
              <a:gd name="T86" fmla="*/ 1020 w 3180"/>
              <a:gd name="T87" fmla="*/ 271 h 3260"/>
              <a:gd name="T88" fmla="*/ 995 w 3180"/>
              <a:gd name="T89" fmla="*/ 125 h 3260"/>
              <a:gd name="T90" fmla="*/ 719 w 3180"/>
              <a:gd name="T91" fmla="*/ 370 h 3260"/>
              <a:gd name="T92" fmla="*/ 765 w 3180"/>
              <a:gd name="T93" fmla="*/ 746 h 3260"/>
              <a:gd name="T94" fmla="*/ 1094 w 3180"/>
              <a:gd name="T95" fmla="*/ 919 h 3260"/>
              <a:gd name="T96" fmla="*/ 1423 w 3180"/>
              <a:gd name="T97" fmla="*/ 746 h 3260"/>
              <a:gd name="T98" fmla="*/ 1468 w 3180"/>
              <a:gd name="T99" fmla="*/ 370 h 3260"/>
              <a:gd name="T100" fmla="*/ 1192 w 3180"/>
              <a:gd name="T101" fmla="*/ 125 h 3260"/>
              <a:gd name="T102" fmla="*/ 1352 w 3180"/>
              <a:gd name="T103" fmla="*/ 71 h 3260"/>
              <a:gd name="T104" fmla="*/ 1595 w 3180"/>
              <a:gd name="T105" fmla="*/ 406 h 3260"/>
              <a:gd name="T106" fmla="*/ 1508 w 3180"/>
              <a:gd name="T107" fmla="*/ 820 h 3260"/>
              <a:gd name="T108" fmla="*/ 1150 w 3180"/>
              <a:gd name="T109" fmla="*/ 1028 h 3260"/>
              <a:gd name="T110" fmla="*/ 750 w 3180"/>
              <a:gd name="T111" fmla="*/ 899 h 3260"/>
              <a:gd name="T112" fmla="*/ 581 w 3180"/>
              <a:gd name="T113" fmla="*/ 516 h 3260"/>
              <a:gd name="T114" fmla="*/ 750 w 3180"/>
              <a:gd name="T115" fmla="*/ 133 h 3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0" h="3260">
                <a:moveTo>
                  <a:pt x="2530" y="1257"/>
                </a:moveTo>
                <a:lnTo>
                  <a:pt x="2504" y="1259"/>
                </a:lnTo>
                <a:lnTo>
                  <a:pt x="2480" y="1266"/>
                </a:lnTo>
                <a:lnTo>
                  <a:pt x="2458" y="1278"/>
                </a:lnTo>
                <a:lnTo>
                  <a:pt x="2440" y="1293"/>
                </a:lnTo>
                <a:lnTo>
                  <a:pt x="2425" y="1312"/>
                </a:lnTo>
                <a:lnTo>
                  <a:pt x="2413" y="1334"/>
                </a:lnTo>
                <a:lnTo>
                  <a:pt x="2406" y="1358"/>
                </a:lnTo>
                <a:lnTo>
                  <a:pt x="2403" y="1383"/>
                </a:lnTo>
                <a:lnTo>
                  <a:pt x="2406" y="1409"/>
                </a:lnTo>
                <a:lnTo>
                  <a:pt x="2413" y="1433"/>
                </a:lnTo>
                <a:lnTo>
                  <a:pt x="2425" y="1454"/>
                </a:lnTo>
                <a:lnTo>
                  <a:pt x="2440" y="1473"/>
                </a:lnTo>
                <a:lnTo>
                  <a:pt x="2458" y="1488"/>
                </a:lnTo>
                <a:lnTo>
                  <a:pt x="2480" y="1500"/>
                </a:lnTo>
                <a:lnTo>
                  <a:pt x="2504" y="1507"/>
                </a:lnTo>
                <a:lnTo>
                  <a:pt x="2530" y="1511"/>
                </a:lnTo>
                <a:lnTo>
                  <a:pt x="2555" y="1507"/>
                </a:lnTo>
                <a:lnTo>
                  <a:pt x="2579" y="1500"/>
                </a:lnTo>
                <a:lnTo>
                  <a:pt x="2600" y="1488"/>
                </a:lnTo>
                <a:lnTo>
                  <a:pt x="2618" y="1473"/>
                </a:lnTo>
                <a:lnTo>
                  <a:pt x="2634" y="1454"/>
                </a:lnTo>
                <a:lnTo>
                  <a:pt x="2645" y="1433"/>
                </a:lnTo>
                <a:lnTo>
                  <a:pt x="2654" y="1408"/>
                </a:lnTo>
                <a:lnTo>
                  <a:pt x="2656" y="1383"/>
                </a:lnTo>
                <a:lnTo>
                  <a:pt x="2654" y="1358"/>
                </a:lnTo>
                <a:lnTo>
                  <a:pt x="2645" y="1334"/>
                </a:lnTo>
                <a:lnTo>
                  <a:pt x="2634" y="1312"/>
                </a:lnTo>
                <a:lnTo>
                  <a:pt x="2618" y="1293"/>
                </a:lnTo>
                <a:lnTo>
                  <a:pt x="2600" y="1278"/>
                </a:lnTo>
                <a:lnTo>
                  <a:pt x="2579" y="1266"/>
                </a:lnTo>
                <a:lnTo>
                  <a:pt x="2555" y="1259"/>
                </a:lnTo>
                <a:lnTo>
                  <a:pt x="2530" y="1257"/>
                </a:lnTo>
                <a:close/>
                <a:moveTo>
                  <a:pt x="2647" y="514"/>
                </a:moveTo>
                <a:lnTo>
                  <a:pt x="2675" y="514"/>
                </a:lnTo>
                <a:lnTo>
                  <a:pt x="2698" y="517"/>
                </a:lnTo>
                <a:lnTo>
                  <a:pt x="2718" y="523"/>
                </a:lnTo>
                <a:lnTo>
                  <a:pt x="2740" y="534"/>
                </a:lnTo>
                <a:lnTo>
                  <a:pt x="2757" y="548"/>
                </a:lnTo>
                <a:lnTo>
                  <a:pt x="2770" y="565"/>
                </a:lnTo>
                <a:lnTo>
                  <a:pt x="2779" y="584"/>
                </a:lnTo>
                <a:lnTo>
                  <a:pt x="2784" y="605"/>
                </a:lnTo>
                <a:lnTo>
                  <a:pt x="2786" y="628"/>
                </a:lnTo>
                <a:lnTo>
                  <a:pt x="2785" y="652"/>
                </a:lnTo>
                <a:lnTo>
                  <a:pt x="2781" y="678"/>
                </a:lnTo>
                <a:lnTo>
                  <a:pt x="2774" y="704"/>
                </a:lnTo>
                <a:lnTo>
                  <a:pt x="2765" y="731"/>
                </a:lnTo>
                <a:lnTo>
                  <a:pt x="2754" y="758"/>
                </a:lnTo>
                <a:lnTo>
                  <a:pt x="2741" y="786"/>
                </a:lnTo>
                <a:lnTo>
                  <a:pt x="2727" y="813"/>
                </a:lnTo>
                <a:lnTo>
                  <a:pt x="2711" y="839"/>
                </a:lnTo>
                <a:lnTo>
                  <a:pt x="2694" y="866"/>
                </a:lnTo>
                <a:lnTo>
                  <a:pt x="2677" y="890"/>
                </a:lnTo>
                <a:lnTo>
                  <a:pt x="2659" y="913"/>
                </a:lnTo>
                <a:lnTo>
                  <a:pt x="2640" y="934"/>
                </a:lnTo>
                <a:lnTo>
                  <a:pt x="2622" y="955"/>
                </a:lnTo>
                <a:lnTo>
                  <a:pt x="2685" y="1015"/>
                </a:lnTo>
                <a:lnTo>
                  <a:pt x="2742" y="1078"/>
                </a:lnTo>
                <a:lnTo>
                  <a:pt x="2795" y="1145"/>
                </a:lnTo>
                <a:lnTo>
                  <a:pt x="2845" y="1213"/>
                </a:lnTo>
                <a:lnTo>
                  <a:pt x="2888" y="1285"/>
                </a:lnTo>
                <a:lnTo>
                  <a:pt x="2926" y="1359"/>
                </a:lnTo>
                <a:lnTo>
                  <a:pt x="2958" y="1435"/>
                </a:lnTo>
                <a:lnTo>
                  <a:pt x="2986" y="1513"/>
                </a:lnTo>
                <a:lnTo>
                  <a:pt x="3008" y="1592"/>
                </a:lnTo>
                <a:lnTo>
                  <a:pt x="3023" y="1674"/>
                </a:lnTo>
                <a:lnTo>
                  <a:pt x="3032" y="1757"/>
                </a:lnTo>
                <a:lnTo>
                  <a:pt x="3045" y="1788"/>
                </a:lnTo>
                <a:lnTo>
                  <a:pt x="3059" y="1811"/>
                </a:lnTo>
                <a:lnTo>
                  <a:pt x="3073" y="1831"/>
                </a:lnTo>
                <a:lnTo>
                  <a:pt x="3088" y="1846"/>
                </a:lnTo>
                <a:lnTo>
                  <a:pt x="3103" y="1857"/>
                </a:lnTo>
                <a:lnTo>
                  <a:pt x="3118" y="1865"/>
                </a:lnTo>
                <a:lnTo>
                  <a:pt x="3133" y="1870"/>
                </a:lnTo>
                <a:lnTo>
                  <a:pt x="3146" y="1873"/>
                </a:lnTo>
                <a:lnTo>
                  <a:pt x="3157" y="1874"/>
                </a:lnTo>
                <a:lnTo>
                  <a:pt x="3167" y="1875"/>
                </a:lnTo>
                <a:lnTo>
                  <a:pt x="3174" y="1874"/>
                </a:lnTo>
                <a:lnTo>
                  <a:pt x="3179" y="1873"/>
                </a:lnTo>
                <a:lnTo>
                  <a:pt x="3180" y="1873"/>
                </a:lnTo>
                <a:lnTo>
                  <a:pt x="3180" y="2376"/>
                </a:lnTo>
                <a:lnTo>
                  <a:pt x="3177" y="2375"/>
                </a:lnTo>
                <a:lnTo>
                  <a:pt x="3167" y="2375"/>
                </a:lnTo>
                <a:lnTo>
                  <a:pt x="3151" y="2376"/>
                </a:lnTo>
                <a:lnTo>
                  <a:pt x="3131" y="2377"/>
                </a:lnTo>
                <a:lnTo>
                  <a:pt x="3104" y="2380"/>
                </a:lnTo>
                <a:lnTo>
                  <a:pt x="3075" y="2385"/>
                </a:lnTo>
                <a:lnTo>
                  <a:pt x="3043" y="2392"/>
                </a:lnTo>
                <a:lnTo>
                  <a:pt x="3008" y="2402"/>
                </a:lnTo>
                <a:lnTo>
                  <a:pt x="2971" y="2415"/>
                </a:lnTo>
                <a:lnTo>
                  <a:pt x="2933" y="2431"/>
                </a:lnTo>
                <a:lnTo>
                  <a:pt x="2894" y="2453"/>
                </a:lnTo>
                <a:lnTo>
                  <a:pt x="2856" y="2478"/>
                </a:lnTo>
                <a:lnTo>
                  <a:pt x="2818" y="2509"/>
                </a:lnTo>
                <a:lnTo>
                  <a:pt x="2781" y="2546"/>
                </a:lnTo>
                <a:lnTo>
                  <a:pt x="2730" y="2607"/>
                </a:lnTo>
                <a:lnTo>
                  <a:pt x="2675" y="2666"/>
                </a:lnTo>
                <a:lnTo>
                  <a:pt x="2614" y="2723"/>
                </a:lnTo>
                <a:lnTo>
                  <a:pt x="2552" y="2776"/>
                </a:lnTo>
                <a:lnTo>
                  <a:pt x="2484" y="2827"/>
                </a:lnTo>
                <a:lnTo>
                  <a:pt x="2480" y="2835"/>
                </a:lnTo>
                <a:lnTo>
                  <a:pt x="2477" y="2847"/>
                </a:lnTo>
                <a:lnTo>
                  <a:pt x="2476" y="2863"/>
                </a:lnTo>
                <a:lnTo>
                  <a:pt x="2477" y="2882"/>
                </a:lnTo>
                <a:lnTo>
                  <a:pt x="2479" y="2904"/>
                </a:lnTo>
                <a:lnTo>
                  <a:pt x="2481" y="2926"/>
                </a:lnTo>
                <a:lnTo>
                  <a:pt x="2485" y="2950"/>
                </a:lnTo>
                <a:lnTo>
                  <a:pt x="2490" y="2973"/>
                </a:lnTo>
                <a:lnTo>
                  <a:pt x="2495" y="2998"/>
                </a:lnTo>
                <a:lnTo>
                  <a:pt x="2499" y="3020"/>
                </a:lnTo>
                <a:lnTo>
                  <a:pt x="2504" y="3041"/>
                </a:lnTo>
                <a:lnTo>
                  <a:pt x="2508" y="3060"/>
                </a:lnTo>
                <a:lnTo>
                  <a:pt x="2512" y="3075"/>
                </a:lnTo>
                <a:lnTo>
                  <a:pt x="2515" y="3088"/>
                </a:lnTo>
                <a:lnTo>
                  <a:pt x="2517" y="3096"/>
                </a:lnTo>
                <a:lnTo>
                  <a:pt x="2517" y="3098"/>
                </a:lnTo>
                <a:lnTo>
                  <a:pt x="2119" y="3136"/>
                </a:lnTo>
                <a:lnTo>
                  <a:pt x="2119" y="3134"/>
                </a:lnTo>
                <a:lnTo>
                  <a:pt x="2119" y="3127"/>
                </a:lnTo>
                <a:lnTo>
                  <a:pt x="2118" y="3117"/>
                </a:lnTo>
                <a:lnTo>
                  <a:pt x="2117" y="3105"/>
                </a:lnTo>
                <a:lnTo>
                  <a:pt x="2114" y="3091"/>
                </a:lnTo>
                <a:lnTo>
                  <a:pt x="2111" y="3076"/>
                </a:lnTo>
                <a:lnTo>
                  <a:pt x="2107" y="3063"/>
                </a:lnTo>
                <a:lnTo>
                  <a:pt x="2101" y="3052"/>
                </a:lnTo>
                <a:lnTo>
                  <a:pt x="2094" y="3043"/>
                </a:lnTo>
                <a:lnTo>
                  <a:pt x="2084" y="3038"/>
                </a:lnTo>
                <a:lnTo>
                  <a:pt x="2022" y="3060"/>
                </a:lnTo>
                <a:lnTo>
                  <a:pt x="2015" y="3067"/>
                </a:lnTo>
                <a:lnTo>
                  <a:pt x="2005" y="3079"/>
                </a:lnTo>
                <a:lnTo>
                  <a:pt x="1996" y="3095"/>
                </a:lnTo>
                <a:lnTo>
                  <a:pt x="1987" y="3111"/>
                </a:lnTo>
                <a:lnTo>
                  <a:pt x="1978" y="3130"/>
                </a:lnTo>
                <a:lnTo>
                  <a:pt x="1970" y="3149"/>
                </a:lnTo>
                <a:lnTo>
                  <a:pt x="1961" y="3169"/>
                </a:lnTo>
                <a:lnTo>
                  <a:pt x="1953" y="3189"/>
                </a:lnTo>
                <a:lnTo>
                  <a:pt x="1946" y="3208"/>
                </a:lnTo>
                <a:lnTo>
                  <a:pt x="1940" y="3224"/>
                </a:lnTo>
                <a:lnTo>
                  <a:pt x="1935" y="3238"/>
                </a:lnTo>
                <a:lnTo>
                  <a:pt x="1931" y="3249"/>
                </a:lnTo>
                <a:lnTo>
                  <a:pt x="1928" y="3256"/>
                </a:lnTo>
                <a:lnTo>
                  <a:pt x="1927" y="3258"/>
                </a:lnTo>
                <a:lnTo>
                  <a:pt x="1669" y="3260"/>
                </a:lnTo>
                <a:lnTo>
                  <a:pt x="1668" y="3257"/>
                </a:lnTo>
                <a:lnTo>
                  <a:pt x="1665" y="3250"/>
                </a:lnTo>
                <a:lnTo>
                  <a:pt x="1661" y="3239"/>
                </a:lnTo>
                <a:lnTo>
                  <a:pt x="1656" y="3225"/>
                </a:lnTo>
                <a:lnTo>
                  <a:pt x="1649" y="3210"/>
                </a:lnTo>
                <a:lnTo>
                  <a:pt x="1643" y="3195"/>
                </a:lnTo>
                <a:lnTo>
                  <a:pt x="1635" y="3180"/>
                </a:lnTo>
                <a:lnTo>
                  <a:pt x="1628" y="3166"/>
                </a:lnTo>
                <a:lnTo>
                  <a:pt x="1621" y="3155"/>
                </a:lnTo>
                <a:lnTo>
                  <a:pt x="1615" y="3148"/>
                </a:lnTo>
                <a:lnTo>
                  <a:pt x="1610" y="3146"/>
                </a:lnTo>
                <a:lnTo>
                  <a:pt x="1514" y="3153"/>
                </a:lnTo>
                <a:lnTo>
                  <a:pt x="1418" y="3155"/>
                </a:lnTo>
                <a:lnTo>
                  <a:pt x="1359" y="3155"/>
                </a:lnTo>
                <a:lnTo>
                  <a:pt x="1305" y="3154"/>
                </a:lnTo>
                <a:lnTo>
                  <a:pt x="1255" y="3152"/>
                </a:lnTo>
                <a:lnTo>
                  <a:pt x="1208" y="3149"/>
                </a:lnTo>
                <a:lnTo>
                  <a:pt x="1161" y="3144"/>
                </a:lnTo>
                <a:lnTo>
                  <a:pt x="1115" y="3137"/>
                </a:lnTo>
                <a:lnTo>
                  <a:pt x="1069" y="3129"/>
                </a:lnTo>
                <a:lnTo>
                  <a:pt x="1020" y="3118"/>
                </a:lnTo>
                <a:lnTo>
                  <a:pt x="970" y="3104"/>
                </a:lnTo>
                <a:lnTo>
                  <a:pt x="953" y="3103"/>
                </a:lnTo>
                <a:lnTo>
                  <a:pt x="940" y="3106"/>
                </a:lnTo>
                <a:lnTo>
                  <a:pt x="930" y="3112"/>
                </a:lnTo>
                <a:lnTo>
                  <a:pt x="922" y="3120"/>
                </a:lnTo>
                <a:lnTo>
                  <a:pt x="917" y="3130"/>
                </a:lnTo>
                <a:lnTo>
                  <a:pt x="913" y="3143"/>
                </a:lnTo>
                <a:lnTo>
                  <a:pt x="912" y="3156"/>
                </a:lnTo>
                <a:lnTo>
                  <a:pt x="912" y="3170"/>
                </a:lnTo>
                <a:lnTo>
                  <a:pt x="913" y="3185"/>
                </a:lnTo>
                <a:lnTo>
                  <a:pt x="915" y="3198"/>
                </a:lnTo>
                <a:lnTo>
                  <a:pt x="917" y="3211"/>
                </a:lnTo>
                <a:lnTo>
                  <a:pt x="920" y="3223"/>
                </a:lnTo>
                <a:lnTo>
                  <a:pt x="922" y="3233"/>
                </a:lnTo>
                <a:lnTo>
                  <a:pt x="924" y="3241"/>
                </a:lnTo>
                <a:lnTo>
                  <a:pt x="926" y="3246"/>
                </a:lnTo>
                <a:lnTo>
                  <a:pt x="927" y="3247"/>
                </a:lnTo>
                <a:lnTo>
                  <a:pt x="551" y="3219"/>
                </a:lnTo>
                <a:lnTo>
                  <a:pt x="551" y="3216"/>
                </a:lnTo>
                <a:lnTo>
                  <a:pt x="551" y="3206"/>
                </a:lnTo>
                <a:lnTo>
                  <a:pt x="551" y="3191"/>
                </a:lnTo>
                <a:lnTo>
                  <a:pt x="550" y="3171"/>
                </a:lnTo>
                <a:lnTo>
                  <a:pt x="549" y="3147"/>
                </a:lnTo>
                <a:lnTo>
                  <a:pt x="547" y="3121"/>
                </a:lnTo>
                <a:lnTo>
                  <a:pt x="545" y="3092"/>
                </a:lnTo>
                <a:lnTo>
                  <a:pt x="543" y="3060"/>
                </a:lnTo>
                <a:lnTo>
                  <a:pt x="539" y="3029"/>
                </a:lnTo>
                <a:lnTo>
                  <a:pt x="535" y="2998"/>
                </a:lnTo>
                <a:lnTo>
                  <a:pt x="529" y="2967"/>
                </a:lnTo>
                <a:lnTo>
                  <a:pt x="523" y="2938"/>
                </a:lnTo>
                <a:lnTo>
                  <a:pt x="515" y="2911"/>
                </a:lnTo>
                <a:lnTo>
                  <a:pt x="506" y="2887"/>
                </a:lnTo>
                <a:lnTo>
                  <a:pt x="496" y="2867"/>
                </a:lnTo>
                <a:lnTo>
                  <a:pt x="484" y="2852"/>
                </a:lnTo>
                <a:lnTo>
                  <a:pt x="470" y="2842"/>
                </a:lnTo>
                <a:lnTo>
                  <a:pt x="404" y="2796"/>
                </a:lnTo>
                <a:lnTo>
                  <a:pt x="343" y="2749"/>
                </a:lnTo>
                <a:lnTo>
                  <a:pt x="289" y="2700"/>
                </a:lnTo>
                <a:lnTo>
                  <a:pt x="239" y="2650"/>
                </a:lnTo>
                <a:lnTo>
                  <a:pt x="196" y="2597"/>
                </a:lnTo>
                <a:lnTo>
                  <a:pt x="158" y="2544"/>
                </a:lnTo>
                <a:lnTo>
                  <a:pt x="124" y="2487"/>
                </a:lnTo>
                <a:lnTo>
                  <a:pt x="96" y="2429"/>
                </a:lnTo>
                <a:lnTo>
                  <a:pt x="70" y="2369"/>
                </a:lnTo>
                <a:lnTo>
                  <a:pt x="50" y="2306"/>
                </a:lnTo>
                <a:lnTo>
                  <a:pt x="34" y="2241"/>
                </a:lnTo>
                <a:lnTo>
                  <a:pt x="21" y="2175"/>
                </a:lnTo>
                <a:lnTo>
                  <a:pt x="11" y="2105"/>
                </a:lnTo>
                <a:lnTo>
                  <a:pt x="5" y="2033"/>
                </a:lnTo>
                <a:lnTo>
                  <a:pt x="1" y="1959"/>
                </a:lnTo>
                <a:lnTo>
                  <a:pt x="0" y="1882"/>
                </a:lnTo>
                <a:lnTo>
                  <a:pt x="3" y="1798"/>
                </a:lnTo>
                <a:lnTo>
                  <a:pt x="11" y="1715"/>
                </a:lnTo>
                <a:lnTo>
                  <a:pt x="26" y="1634"/>
                </a:lnTo>
                <a:lnTo>
                  <a:pt x="45" y="1554"/>
                </a:lnTo>
                <a:lnTo>
                  <a:pt x="70" y="1477"/>
                </a:lnTo>
                <a:lnTo>
                  <a:pt x="101" y="1401"/>
                </a:lnTo>
                <a:lnTo>
                  <a:pt x="136" y="1329"/>
                </a:lnTo>
                <a:lnTo>
                  <a:pt x="176" y="1259"/>
                </a:lnTo>
                <a:lnTo>
                  <a:pt x="221" y="1191"/>
                </a:lnTo>
                <a:lnTo>
                  <a:pt x="271" y="1126"/>
                </a:lnTo>
                <a:lnTo>
                  <a:pt x="325" y="1065"/>
                </a:lnTo>
                <a:lnTo>
                  <a:pt x="384" y="1007"/>
                </a:lnTo>
                <a:lnTo>
                  <a:pt x="447" y="951"/>
                </a:lnTo>
                <a:lnTo>
                  <a:pt x="514" y="900"/>
                </a:lnTo>
                <a:lnTo>
                  <a:pt x="585" y="852"/>
                </a:lnTo>
                <a:lnTo>
                  <a:pt x="616" y="895"/>
                </a:lnTo>
                <a:lnTo>
                  <a:pt x="650" y="934"/>
                </a:lnTo>
                <a:lnTo>
                  <a:pt x="687" y="970"/>
                </a:lnTo>
                <a:lnTo>
                  <a:pt x="728" y="1003"/>
                </a:lnTo>
                <a:lnTo>
                  <a:pt x="771" y="1031"/>
                </a:lnTo>
                <a:lnTo>
                  <a:pt x="817" y="1057"/>
                </a:lnTo>
                <a:lnTo>
                  <a:pt x="865" y="1078"/>
                </a:lnTo>
                <a:lnTo>
                  <a:pt x="916" y="1095"/>
                </a:lnTo>
                <a:lnTo>
                  <a:pt x="888" y="1103"/>
                </a:lnTo>
                <a:lnTo>
                  <a:pt x="863" y="1110"/>
                </a:lnTo>
                <a:lnTo>
                  <a:pt x="843" y="1117"/>
                </a:lnTo>
                <a:lnTo>
                  <a:pt x="827" y="1123"/>
                </a:lnTo>
                <a:lnTo>
                  <a:pt x="815" y="1127"/>
                </a:lnTo>
                <a:lnTo>
                  <a:pt x="808" y="1130"/>
                </a:lnTo>
                <a:lnTo>
                  <a:pt x="805" y="1131"/>
                </a:lnTo>
                <a:lnTo>
                  <a:pt x="776" y="1141"/>
                </a:lnTo>
                <a:lnTo>
                  <a:pt x="753" y="1151"/>
                </a:lnTo>
                <a:lnTo>
                  <a:pt x="735" y="1163"/>
                </a:lnTo>
                <a:lnTo>
                  <a:pt x="721" y="1176"/>
                </a:lnTo>
                <a:lnTo>
                  <a:pt x="713" y="1192"/>
                </a:lnTo>
                <a:lnTo>
                  <a:pt x="708" y="1210"/>
                </a:lnTo>
                <a:lnTo>
                  <a:pt x="707" y="1233"/>
                </a:lnTo>
                <a:lnTo>
                  <a:pt x="709" y="1256"/>
                </a:lnTo>
                <a:lnTo>
                  <a:pt x="717" y="1277"/>
                </a:lnTo>
                <a:lnTo>
                  <a:pt x="729" y="1296"/>
                </a:lnTo>
                <a:lnTo>
                  <a:pt x="744" y="1311"/>
                </a:lnTo>
                <a:lnTo>
                  <a:pt x="762" y="1323"/>
                </a:lnTo>
                <a:lnTo>
                  <a:pt x="782" y="1332"/>
                </a:lnTo>
                <a:lnTo>
                  <a:pt x="805" y="1334"/>
                </a:lnTo>
                <a:lnTo>
                  <a:pt x="864" y="1312"/>
                </a:lnTo>
                <a:lnTo>
                  <a:pt x="923" y="1293"/>
                </a:lnTo>
                <a:lnTo>
                  <a:pt x="980" y="1277"/>
                </a:lnTo>
                <a:lnTo>
                  <a:pt x="1036" y="1264"/>
                </a:lnTo>
                <a:lnTo>
                  <a:pt x="1090" y="1254"/>
                </a:lnTo>
                <a:lnTo>
                  <a:pt x="1142" y="1245"/>
                </a:lnTo>
                <a:lnTo>
                  <a:pt x="1191" y="1239"/>
                </a:lnTo>
                <a:lnTo>
                  <a:pt x="1238" y="1235"/>
                </a:lnTo>
                <a:lnTo>
                  <a:pt x="1281" y="1232"/>
                </a:lnTo>
                <a:lnTo>
                  <a:pt x="1320" y="1229"/>
                </a:lnTo>
                <a:lnTo>
                  <a:pt x="1355" y="1228"/>
                </a:lnTo>
                <a:lnTo>
                  <a:pt x="1387" y="1228"/>
                </a:lnTo>
                <a:lnTo>
                  <a:pt x="1413" y="1229"/>
                </a:lnTo>
                <a:lnTo>
                  <a:pt x="1434" y="1230"/>
                </a:lnTo>
                <a:lnTo>
                  <a:pt x="1449" y="1232"/>
                </a:lnTo>
                <a:lnTo>
                  <a:pt x="1459" y="1233"/>
                </a:lnTo>
                <a:lnTo>
                  <a:pt x="1462" y="1233"/>
                </a:lnTo>
                <a:lnTo>
                  <a:pt x="1485" y="1229"/>
                </a:lnTo>
                <a:lnTo>
                  <a:pt x="1506" y="1222"/>
                </a:lnTo>
                <a:lnTo>
                  <a:pt x="1526" y="1210"/>
                </a:lnTo>
                <a:lnTo>
                  <a:pt x="1541" y="1194"/>
                </a:lnTo>
                <a:lnTo>
                  <a:pt x="1553" y="1176"/>
                </a:lnTo>
                <a:lnTo>
                  <a:pt x="1561" y="1155"/>
                </a:lnTo>
                <a:lnTo>
                  <a:pt x="1563" y="1131"/>
                </a:lnTo>
                <a:lnTo>
                  <a:pt x="1561" y="1108"/>
                </a:lnTo>
                <a:lnTo>
                  <a:pt x="1553" y="1086"/>
                </a:lnTo>
                <a:lnTo>
                  <a:pt x="1541" y="1068"/>
                </a:lnTo>
                <a:lnTo>
                  <a:pt x="1526" y="1052"/>
                </a:lnTo>
                <a:lnTo>
                  <a:pt x="1506" y="1039"/>
                </a:lnTo>
                <a:lnTo>
                  <a:pt x="1485" y="1032"/>
                </a:lnTo>
                <a:lnTo>
                  <a:pt x="1462" y="1029"/>
                </a:lnTo>
                <a:lnTo>
                  <a:pt x="1390" y="1028"/>
                </a:lnTo>
                <a:lnTo>
                  <a:pt x="1435" y="997"/>
                </a:lnTo>
                <a:lnTo>
                  <a:pt x="1476" y="963"/>
                </a:lnTo>
                <a:lnTo>
                  <a:pt x="1514" y="924"/>
                </a:lnTo>
                <a:lnTo>
                  <a:pt x="1549" y="883"/>
                </a:lnTo>
                <a:lnTo>
                  <a:pt x="1580" y="837"/>
                </a:lnTo>
                <a:lnTo>
                  <a:pt x="1607" y="790"/>
                </a:lnTo>
                <a:lnTo>
                  <a:pt x="1629" y="740"/>
                </a:lnTo>
                <a:lnTo>
                  <a:pt x="1646" y="688"/>
                </a:lnTo>
                <a:lnTo>
                  <a:pt x="1659" y="633"/>
                </a:lnTo>
                <a:lnTo>
                  <a:pt x="1706" y="638"/>
                </a:lnTo>
                <a:lnTo>
                  <a:pt x="1750" y="645"/>
                </a:lnTo>
                <a:lnTo>
                  <a:pt x="1791" y="652"/>
                </a:lnTo>
                <a:lnTo>
                  <a:pt x="1830" y="659"/>
                </a:lnTo>
                <a:lnTo>
                  <a:pt x="1867" y="666"/>
                </a:lnTo>
                <a:lnTo>
                  <a:pt x="1899" y="673"/>
                </a:lnTo>
                <a:lnTo>
                  <a:pt x="1929" y="681"/>
                </a:lnTo>
                <a:lnTo>
                  <a:pt x="1954" y="687"/>
                </a:lnTo>
                <a:lnTo>
                  <a:pt x="1976" y="693"/>
                </a:lnTo>
                <a:lnTo>
                  <a:pt x="1993" y="698"/>
                </a:lnTo>
                <a:lnTo>
                  <a:pt x="2007" y="701"/>
                </a:lnTo>
                <a:lnTo>
                  <a:pt x="2014" y="703"/>
                </a:lnTo>
                <a:lnTo>
                  <a:pt x="2017" y="704"/>
                </a:lnTo>
                <a:lnTo>
                  <a:pt x="2020" y="703"/>
                </a:lnTo>
                <a:lnTo>
                  <a:pt x="2027" y="700"/>
                </a:lnTo>
                <a:lnTo>
                  <a:pt x="2039" y="695"/>
                </a:lnTo>
                <a:lnTo>
                  <a:pt x="2055" y="688"/>
                </a:lnTo>
                <a:lnTo>
                  <a:pt x="2075" y="680"/>
                </a:lnTo>
                <a:lnTo>
                  <a:pt x="2098" y="669"/>
                </a:lnTo>
                <a:lnTo>
                  <a:pt x="2125" y="659"/>
                </a:lnTo>
                <a:lnTo>
                  <a:pt x="2154" y="647"/>
                </a:lnTo>
                <a:lnTo>
                  <a:pt x="2187" y="635"/>
                </a:lnTo>
                <a:lnTo>
                  <a:pt x="2220" y="623"/>
                </a:lnTo>
                <a:lnTo>
                  <a:pt x="2255" y="610"/>
                </a:lnTo>
                <a:lnTo>
                  <a:pt x="2291" y="598"/>
                </a:lnTo>
                <a:lnTo>
                  <a:pt x="2330" y="585"/>
                </a:lnTo>
                <a:lnTo>
                  <a:pt x="2368" y="572"/>
                </a:lnTo>
                <a:lnTo>
                  <a:pt x="2406" y="560"/>
                </a:lnTo>
                <a:lnTo>
                  <a:pt x="2443" y="550"/>
                </a:lnTo>
                <a:lnTo>
                  <a:pt x="2481" y="540"/>
                </a:lnTo>
                <a:lnTo>
                  <a:pt x="2518" y="531"/>
                </a:lnTo>
                <a:lnTo>
                  <a:pt x="2553" y="524"/>
                </a:lnTo>
                <a:lnTo>
                  <a:pt x="2587" y="519"/>
                </a:lnTo>
                <a:lnTo>
                  <a:pt x="2618" y="515"/>
                </a:lnTo>
                <a:lnTo>
                  <a:pt x="2647" y="514"/>
                </a:lnTo>
                <a:close/>
                <a:moveTo>
                  <a:pt x="1131" y="202"/>
                </a:moveTo>
                <a:lnTo>
                  <a:pt x="1210" y="796"/>
                </a:lnTo>
                <a:lnTo>
                  <a:pt x="1086" y="813"/>
                </a:lnTo>
                <a:lnTo>
                  <a:pt x="1033" y="413"/>
                </a:lnTo>
                <a:lnTo>
                  <a:pt x="1005" y="423"/>
                </a:lnTo>
                <a:lnTo>
                  <a:pt x="973" y="432"/>
                </a:lnTo>
                <a:lnTo>
                  <a:pt x="936" y="438"/>
                </a:lnTo>
                <a:lnTo>
                  <a:pt x="909" y="441"/>
                </a:lnTo>
                <a:lnTo>
                  <a:pt x="894" y="332"/>
                </a:lnTo>
                <a:lnTo>
                  <a:pt x="922" y="328"/>
                </a:lnTo>
                <a:lnTo>
                  <a:pt x="947" y="324"/>
                </a:lnTo>
                <a:lnTo>
                  <a:pt x="967" y="318"/>
                </a:lnTo>
                <a:lnTo>
                  <a:pt x="984" y="310"/>
                </a:lnTo>
                <a:lnTo>
                  <a:pt x="997" y="301"/>
                </a:lnTo>
                <a:lnTo>
                  <a:pt x="1007" y="291"/>
                </a:lnTo>
                <a:lnTo>
                  <a:pt x="1015" y="281"/>
                </a:lnTo>
                <a:lnTo>
                  <a:pt x="1020" y="271"/>
                </a:lnTo>
                <a:lnTo>
                  <a:pt x="1024" y="260"/>
                </a:lnTo>
                <a:lnTo>
                  <a:pt x="1026" y="250"/>
                </a:lnTo>
                <a:lnTo>
                  <a:pt x="1027" y="240"/>
                </a:lnTo>
                <a:lnTo>
                  <a:pt x="1028" y="217"/>
                </a:lnTo>
                <a:lnTo>
                  <a:pt x="1131" y="202"/>
                </a:lnTo>
                <a:close/>
                <a:moveTo>
                  <a:pt x="1094" y="112"/>
                </a:moveTo>
                <a:lnTo>
                  <a:pt x="1044" y="115"/>
                </a:lnTo>
                <a:lnTo>
                  <a:pt x="995" y="125"/>
                </a:lnTo>
                <a:lnTo>
                  <a:pt x="949" y="140"/>
                </a:lnTo>
                <a:lnTo>
                  <a:pt x="906" y="160"/>
                </a:lnTo>
                <a:lnTo>
                  <a:pt x="864" y="185"/>
                </a:lnTo>
                <a:lnTo>
                  <a:pt x="827" y="215"/>
                </a:lnTo>
                <a:lnTo>
                  <a:pt x="794" y="248"/>
                </a:lnTo>
                <a:lnTo>
                  <a:pt x="765" y="285"/>
                </a:lnTo>
                <a:lnTo>
                  <a:pt x="740" y="327"/>
                </a:lnTo>
                <a:lnTo>
                  <a:pt x="719" y="370"/>
                </a:lnTo>
                <a:lnTo>
                  <a:pt x="704" y="417"/>
                </a:lnTo>
                <a:lnTo>
                  <a:pt x="695" y="465"/>
                </a:lnTo>
                <a:lnTo>
                  <a:pt x="692" y="516"/>
                </a:lnTo>
                <a:lnTo>
                  <a:pt x="695" y="566"/>
                </a:lnTo>
                <a:lnTo>
                  <a:pt x="704" y="615"/>
                </a:lnTo>
                <a:lnTo>
                  <a:pt x="719" y="661"/>
                </a:lnTo>
                <a:lnTo>
                  <a:pt x="740" y="706"/>
                </a:lnTo>
                <a:lnTo>
                  <a:pt x="765" y="746"/>
                </a:lnTo>
                <a:lnTo>
                  <a:pt x="794" y="784"/>
                </a:lnTo>
                <a:lnTo>
                  <a:pt x="827" y="817"/>
                </a:lnTo>
                <a:lnTo>
                  <a:pt x="864" y="847"/>
                </a:lnTo>
                <a:lnTo>
                  <a:pt x="906" y="872"/>
                </a:lnTo>
                <a:lnTo>
                  <a:pt x="949" y="892"/>
                </a:lnTo>
                <a:lnTo>
                  <a:pt x="995" y="907"/>
                </a:lnTo>
                <a:lnTo>
                  <a:pt x="1044" y="916"/>
                </a:lnTo>
                <a:lnTo>
                  <a:pt x="1094" y="919"/>
                </a:lnTo>
                <a:lnTo>
                  <a:pt x="1144" y="916"/>
                </a:lnTo>
                <a:lnTo>
                  <a:pt x="1192" y="907"/>
                </a:lnTo>
                <a:lnTo>
                  <a:pt x="1239" y="892"/>
                </a:lnTo>
                <a:lnTo>
                  <a:pt x="1282" y="872"/>
                </a:lnTo>
                <a:lnTo>
                  <a:pt x="1323" y="847"/>
                </a:lnTo>
                <a:lnTo>
                  <a:pt x="1360" y="817"/>
                </a:lnTo>
                <a:lnTo>
                  <a:pt x="1394" y="784"/>
                </a:lnTo>
                <a:lnTo>
                  <a:pt x="1423" y="746"/>
                </a:lnTo>
                <a:lnTo>
                  <a:pt x="1448" y="706"/>
                </a:lnTo>
                <a:lnTo>
                  <a:pt x="1468" y="661"/>
                </a:lnTo>
                <a:lnTo>
                  <a:pt x="1483" y="615"/>
                </a:lnTo>
                <a:lnTo>
                  <a:pt x="1492" y="566"/>
                </a:lnTo>
                <a:lnTo>
                  <a:pt x="1495" y="516"/>
                </a:lnTo>
                <a:lnTo>
                  <a:pt x="1492" y="465"/>
                </a:lnTo>
                <a:lnTo>
                  <a:pt x="1483" y="417"/>
                </a:lnTo>
                <a:lnTo>
                  <a:pt x="1468" y="370"/>
                </a:lnTo>
                <a:lnTo>
                  <a:pt x="1448" y="327"/>
                </a:lnTo>
                <a:lnTo>
                  <a:pt x="1423" y="285"/>
                </a:lnTo>
                <a:lnTo>
                  <a:pt x="1394" y="248"/>
                </a:lnTo>
                <a:lnTo>
                  <a:pt x="1360" y="215"/>
                </a:lnTo>
                <a:lnTo>
                  <a:pt x="1323" y="185"/>
                </a:lnTo>
                <a:lnTo>
                  <a:pt x="1282" y="160"/>
                </a:lnTo>
                <a:lnTo>
                  <a:pt x="1239" y="140"/>
                </a:lnTo>
                <a:lnTo>
                  <a:pt x="1192" y="125"/>
                </a:lnTo>
                <a:lnTo>
                  <a:pt x="1144" y="115"/>
                </a:lnTo>
                <a:lnTo>
                  <a:pt x="1094" y="112"/>
                </a:lnTo>
                <a:close/>
                <a:moveTo>
                  <a:pt x="1094" y="0"/>
                </a:moveTo>
                <a:lnTo>
                  <a:pt x="1150" y="3"/>
                </a:lnTo>
                <a:lnTo>
                  <a:pt x="1203" y="12"/>
                </a:lnTo>
                <a:lnTo>
                  <a:pt x="1256" y="27"/>
                </a:lnTo>
                <a:lnTo>
                  <a:pt x="1306" y="46"/>
                </a:lnTo>
                <a:lnTo>
                  <a:pt x="1352" y="71"/>
                </a:lnTo>
                <a:lnTo>
                  <a:pt x="1397" y="99"/>
                </a:lnTo>
                <a:lnTo>
                  <a:pt x="1438" y="133"/>
                </a:lnTo>
                <a:lnTo>
                  <a:pt x="1475" y="170"/>
                </a:lnTo>
                <a:lnTo>
                  <a:pt x="1508" y="211"/>
                </a:lnTo>
                <a:lnTo>
                  <a:pt x="1537" y="256"/>
                </a:lnTo>
                <a:lnTo>
                  <a:pt x="1562" y="303"/>
                </a:lnTo>
                <a:lnTo>
                  <a:pt x="1581" y="353"/>
                </a:lnTo>
                <a:lnTo>
                  <a:pt x="1595" y="406"/>
                </a:lnTo>
                <a:lnTo>
                  <a:pt x="1604" y="460"/>
                </a:lnTo>
                <a:lnTo>
                  <a:pt x="1607" y="516"/>
                </a:lnTo>
                <a:lnTo>
                  <a:pt x="1604" y="572"/>
                </a:lnTo>
                <a:lnTo>
                  <a:pt x="1595" y="626"/>
                </a:lnTo>
                <a:lnTo>
                  <a:pt x="1581" y="679"/>
                </a:lnTo>
                <a:lnTo>
                  <a:pt x="1562" y="729"/>
                </a:lnTo>
                <a:lnTo>
                  <a:pt x="1537" y="777"/>
                </a:lnTo>
                <a:lnTo>
                  <a:pt x="1508" y="820"/>
                </a:lnTo>
                <a:lnTo>
                  <a:pt x="1475" y="862"/>
                </a:lnTo>
                <a:lnTo>
                  <a:pt x="1438" y="899"/>
                </a:lnTo>
                <a:lnTo>
                  <a:pt x="1397" y="932"/>
                </a:lnTo>
                <a:lnTo>
                  <a:pt x="1352" y="962"/>
                </a:lnTo>
                <a:lnTo>
                  <a:pt x="1306" y="986"/>
                </a:lnTo>
                <a:lnTo>
                  <a:pt x="1256" y="1005"/>
                </a:lnTo>
                <a:lnTo>
                  <a:pt x="1203" y="1020"/>
                </a:lnTo>
                <a:lnTo>
                  <a:pt x="1150" y="1028"/>
                </a:lnTo>
                <a:lnTo>
                  <a:pt x="1094" y="1031"/>
                </a:lnTo>
                <a:lnTo>
                  <a:pt x="1038" y="1028"/>
                </a:lnTo>
                <a:lnTo>
                  <a:pt x="984" y="1020"/>
                </a:lnTo>
                <a:lnTo>
                  <a:pt x="932" y="1005"/>
                </a:lnTo>
                <a:lnTo>
                  <a:pt x="882" y="986"/>
                </a:lnTo>
                <a:lnTo>
                  <a:pt x="835" y="962"/>
                </a:lnTo>
                <a:lnTo>
                  <a:pt x="791" y="932"/>
                </a:lnTo>
                <a:lnTo>
                  <a:pt x="750" y="899"/>
                </a:lnTo>
                <a:lnTo>
                  <a:pt x="712" y="862"/>
                </a:lnTo>
                <a:lnTo>
                  <a:pt x="679" y="820"/>
                </a:lnTo>
                <a:lnTo>
                  <a:pt x="651" y="777"/>
                </a:lnTo>
                <a:lnTo>
                  <a:pt x="626" y="729"/>
                </a:lnTo>
                <a:lnTo>
                  <a:pt x="607" y="679"/>
                </a:lnTo>
                <a:lnTo>
                  <a:pt x="593" y="626"/>
                </a:lnTo>
                <a:lnTo>
                  <a:pt x="584" y="572"/>
                </a:lnTo>
                <a:lnTo>
                  <a:pt x="581" y="516"/>
                </a:lnTo>
                <a:lnTo>
                  <a:pt x="584" y="460"/>
                </a:lnTo>
                <a:lnTo>
                  <a:pt x="593" y="406"/>
                </a:lnTo>
                <a:lnTo>
                  <a:pt x="607" y="353"/>
                </a:lnTo>
                <a:lnTo>
                  <a:pt x="626" y="303"/>
                </a:lnTo>
                <a:lnTo>
                  <a:pt x="651" y="256"/>
                </a:lnTo>
                <a:lnTo>
                  <a:pt x="679" y="211"/>
                </a:lnTo>
                <a:lnTo>
                  <a:pt x="712" y="170"/>
                </a:lnTo>
                <a:lnTo>
                  <a:pt x="750" y="133"/>
                </a:lnTo>
                <a:lnTo>
                  <a:pt x="791" y="99"/>
                </a:lnTo>
                <a:lnTo>
                  <a:pt x="835" y="71"/>
                </a:lnTo>
                <a:lnTo>
                  <a:pt x="882" y="46"/>
                </a:lnTo>
                <a:lnTo>
                  <a:pt x="932" y="27"/>
                </a:lnTo>
                <a:lnTo>
                  <a:pt x="984" y="12"/>
                </a:lnTo>
                <a:lnTo>
                  <a:pt x="1038" y="3"/>
                </a:lnTo>
                <a:lnTo>
                  <a:pt x="1094"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en-US" sz="2400" dirty="0">
              <a:latin typeface="Amazon Ember Light" charset="0"/>
              <a:ea typeface="Amazon Ember Light" charset="0"/>
              <a:cs typeface="Amazon Ember Light" charset="0"/>
            </a:endParaRPr>
          </a:p>
        </p:txBody>
      </p:sp>
      <p:sp>
        <p:nvSpPr>
          <p:cNvPr id="23" name="Slide Number Placeholder 2">
            <a:extLst>
              <a:ext uri="{FF2B5EF4-FFF2-40B4-BE49-F238E27FC236}">
                <a16:creationId xmlns:a16="http://schemas.microsoft.com/office/drawing/2014/main" id="{A8E0C7F1-1667-8748-9454-97D42B53990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8</a:t>
            </a:fld>
            <a:endParaRPr lang="en-US" dirty="0"/>
          </a:p>
        </p:txBody>
      </p:sp>
      <p:sp>
        <p:nvSpPr>
          <p:cNvPr id="24" name="Footer Placeholder 1">
            <a:extLst>
              <a:ext uri="{FF2B5EF4-FFF2-40B4-BE49-F238E27FC236}">
                <a16:creationId xmlns:a16="http://schemas.microsoft.com/office/drawing/2014/main" id="{A593EC2F-C2FB-A24B-8088-4525B6FC20A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28944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2B9C9-0087-2E48-9AE0-EFFFC2E07C29}"/>
              </a:ext>
            </a:extLst>
          </p:cNvPr>
          <p:cNvSpPr>
            <a:spLocks noGrp="1"/>
          </p:cNvSpPr>
          <p:nvPr>
            <p:ph type="title"/>
          </p:nvPr>
        </p:nvSpPr>
        <p:spPr/>
        <p:txBody>
          <a:bodyPr/>
          <a:lstStyle/>
          <a:p>
            <a:r>
              <a:rPr lang="en-US" dirty="0">
                <a:latin typeface="+mj-lt"/>
              </a:rPr>
              <a:t>Availability Zones</a:t>
            </a:r>
          </a:p>
        </p:txBody>
      </p:sp>
      <p:sp>
        <p:nvSpPr>
          <p:cNvPr id="3" name="Content Placeholder 2">
            <a:extLst>
              <a:ext uri="{FF2B5EF4-FFF2-40B4-BE49-F238E27FC236}">
                <a16:creationId xmlns:a16="http://schemas.microsoft.com/office/drawing/2014/main" id="{534932A2-509A-974D-9CDC-AC8878475E11}"/>
              </a:ext>
            </a:extLst>
          </p:cNvPr>
          <p:cNvSpPr>
            <a:spLocks noGrp="1"/>
          </p:cNvSpPr>
          <p:nvPr>
            <p:ph idx="1"/>
          </p:nvPr>
        </p:nvSpPr>
        <p:spPr>
          <a:xfrm>
            <a:off x="573438" y="1528175"/>
            <a:ext cx="7058286" cy="4828175"/>
          </a:xfrm>
        </p:spPr>
        <p:txBody>
          <a:bodyPr/>
          <a:lstStyle/>
          <a:p>
            <a:r>
              <a:rPr lang="en-US" sz="2400" dirty="0">
                <a:latin typeface="+mn-lt"/>
              </a:rPr>
              <a:t>Each </a:t>
            </a:r>
            <a:r>
              <a:rPr lang="en-US" sz="2400" b="1" dirty="0">
                <a:solidFill>
                  <a:schemeClr val="accent5"/>
                </a:solidFill>
                <a:latin typeface="+mn-lt"/>
              </a:rPr>
              <a:t>Region</a:t>
            </a:r>
            <a:r>
              <a:rPr lang="en-US" sz="2400" dirty="0">
                <a:latin typeface="+mn-lt"/>
              </a:rPr>
              <a:t> has multiple Availability Zones. </a:t>
            </a:r>
          </a:p>
          <a:p>
            <a:pPr marL="231775" indent="-231775">
              <a:spcBef>
                <a:spcPts val="1800"/>
              </a:spcBef>
              <a:spcAft>
                <a:spcPts val="800"/>
              </a:spcAft>
            </a:pPr>
            <a:r>
              <a:rPr lang="en-US" sz="2400" dirty="0">
                <a:latin typeface="+mn-lt"/>
              </a:rPr>
              <a:t>Each </a:t>
            </a:r>
            <a:r>
              <a:rPr lang="en-US" sz="2400" b="1" dirty="0">
                <a:solidFill>
                  <a:schemeClr val="accent6"/>
                </a:solidFill>
                <a:latin typeface="+mn-lt"/>
              </a:rPr>
              <a:t>Availability Zone</a:t>
            </a:r>
            <a:r>
              <a:rPr lang="en-US" sz="2400" dirty="0">
                <a:latin typeface="+mn-lt"/>
              </a:rPr>
              <a:t> is a fully isolated partition of the AWS infrastructure.</a:t>
            </a:r>
          </a:p>
          <a:p>
            <a:pPr marL="914400" lvl="1" indent="-457200">
              <a:spcBef>
                <a:spcPts val="600"/>
              </a:spcBef>
              <a:spcAft>
                <a:spcPts val="800"/>
              </a:spcAft>
            </a:pPr>
            <a:r>
              <a:rPr lang="en-US" sz="1800" dirty="0">
                <a:latin typeface="+mn-lt"/>
              </a:rPr>
              <a:t>Availability Zones consist of discrete </a:t>
            </a:r>
            <a:r>
              <a:rPr lang="en-US" sz="1800" b="1" dirty="0">
                <a:solidFill>
                  <a:schemeClr val="accent5"/>
                </a:solidFill>
                <a:latin typeface="+mn-lt"/>
              </a:rPr>
              <a:t>data centers</a:t>
            </a:r>
            <a:endParaRPr lang="en-US" sz="1800" dirty="0">
              <a:latin typeface="+mn-lt"/>
            </a:endParaRPr>
          </a:p>
          <a:p>
            <a:pPr marL="914400" lvl="1" indent="-457200">
              <a:spcBef>
                <a:spcPts val="600"/>
              </a:spcBef>
              <a:spcAft>
                <a:spcPts val="800"/>
              </a:spcAft>
            </a:pPr>
            <a:r>
              <a:rPr lang="en-US" sz="1800" dirty="0">
                <a:latin typeface="+mn-lt"/>
              </a:rPr>
              <a:t>They are designed for fault isolation</a:t>
            </a:r>
          </a:p>
          <a:p>
            <a:pPr marL="914400" lvl="1" indent="-457200">
              <a:spcBef>
                <a:spcPts val="600"/>
              </a:spcBef>
              <a:spcAft>
                <a:spcPts val="800"/>
              </a:spcAft>
            </a:pPr>
            <a:r>
              <a:rPr lang="en-US" sz="1800" dirty="0">
                <a:latin typeface="+mn-lt"/>
              </a:rPr>
              <a:t>They are interconnected with other Availability Zones by using high-speed private networking</a:t>
            </a:r>
          </a:p>
          <a:p>
            <a:pPr marL="914400" lvl="1" indent="-457200">
              <a:spcBef>
                <a:spcPts val="600"/>
              </a:spcBef>
              <a:spcAft>
                <a:spcPts val="800"/>
              </a:spcAft>
            </a:pPr>
            <a:r>
              <a:rPr lang="en-US" sz="1800" dirty="0">
                <a:latin typeface="+mn-lt"/>
              </a:rPr>
              <a:t>You choose your Availability Zones.</a:t>
            </a:r>
          </a:p>
          <a:p>
            <a:pPr marL="914400" lvl="1" indent="-457200">
              <a:spcBef>
                <a:spcPts val="600"/>
              </a:spcBef>
              <a:spcAft>
                <a:spcPts val="800"/>
              </a:spcAft>
            </a:pPr>
            <a:r>
              <a:rPr lang="en-US" sz="1800" b="1" dirty="0">
                <a:solidFill>
                  <a:schemeClr val="accent5"/>
                </a:solidFill>
                <a:latin typeface="+mn-lt"/>
              </a:rPr>
              <a:t>AWS recommends replicating data and resources across Availability Zones </a:t>
            </a:r>
            <a:r>
              <a:rPr lang="en-US" sz="1800" dirty="0">
                <a:latin typeface="+mn-lt"/>
              </a:rPr>
              <a:t>for resiliency.</a:t>
            </a:r>
            <a:endParaRPr lang="en-US" dirty="0">
              <a:latin typeface="+mn-lt"/>
            </a:endParaRPr>
          </a:p>
          <a:p>
            <a:endParaRPr lang="en-US" dirty="0"/>
          </a:p>
        </p:txBody>
      </p:sp>
      <p:grpSp>
        <p:nvGrpSpPr>
          <p:cNvPr id="6" name="Group 5" descr="architectural diagram showing three data centers in an Availability Zone which is itself in a region. ">
            <a:extLst>
              <a:ext uri="{FF2B5EF4-FFF2-40B4-BE49-F238E27FC236}">
                <a16:creationId xmlns:a16="http://schemas.microsoft.com/office/drawing/2014/main" id="{58A5946E-D19C-0945-8465-4BF0EDEA7345}"/>
              </a:ext>
            </a:extLst>
          </p:cNvPr>
          <p:cNvGrpSpPr/>
          <p:nvPr/>
        </p:nvGrpSpPr>
        <p:grpSpPr>
          <a:xfrm>
            <a:off x="7546194" y="1463929"/>
            <a:ext cx="3989314" cy="4892421"/>
            <a:chOff x="7546194" y="1463929"/>
            <a:chExt cx="3989314" cy="4892421"/>
          </a:xfrm>
        </p:grpSpPr>
        <p:sp>
          <p:nvSpPr>
            <p:cNvPr id="9" name="Rectangle 8">
              <a:extLst>
                <a:ext uri="{FF2B5EF4-FFF2-40B4-BE49-F238E27FC236}">
                  <a16:creationId xmlns:a16="http://schemas.microsoft.com/office/drawing/2014/main" id="{C7552D4D-AEAE-9945-96D8-48F59EE4C822}"/>
                </a:ext>
              </a:extLst>
            </p:cNvPr>
            <p:cNvSpPr/>
            <p:nvPr/>
          </p:nvSpPr>
          <p:spPr>
            <a:xfrm>
              <a:off x="7546194" y="1463929"/>
              <a:ext cx="3989314" cy="489242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   AWS Cloud</a:t>
              </a:r>
            </a:p>
          </p:txBody>
        </p:sp>
        <p:pic>
          <p:nvPicPr>
            <p:cNvPr id="10" name="Graphic 9">
              <a:extLst>
                <a:ext uri="{FF2B5EF4-FFF2-40B4-BE49-F238E27FC236}">
                  <a16:creationId xmlns:a16="http://schemas.microsoft.com/office/drawing/2014/main" id="{EFF8704B-A651-0C40-8426-CE81AA2CBD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6194" y="1463929"/>
              <a:ext cx="474119" cy="474119"/>
            </a:xfrm>
            <a:prstGeom prst="rect">
              <a:avLst/>
            </a:prstGeom>
          </p:spPr>
        </p:pic>
        <p:sp>
          <p:nvSpPr>
            <p:cNvPr id="11" name="Rectangle 10">
              <a:extLst>
                <a:ext uri="{FF2B5EF4-FFF2-40B4-BE49-F238E27FC236}">
                  <a16:creationId xmlns:a16="http://schemas.microsoft.com/office/drawing/2014/main" id="{D7B44574-00D4-7A45-AB07-B46220FF838D}"/>
                </a:ext>
              </a:extLst>
            </p:cNvPr>
            <p:cNvSpPr/>
            <p:nvPr/>
          </p:nvSpPr>
          <p:spPr>
            <a:xfrm>
              <a:off x="7817720" y="2063262"/>
              <a:ext cx="3436434" cy="4149969"/>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4">
                      <a:lumMod val="75000"/>
                    </a:schemeClr>
                  </a:solidFill>
                </a:rPr>
                <a:t>Region </a:t>
              </a:r>
              <a:r>
                <a:rPr lang="en-US" sz="1600" b="1" dirty="0">
                  <a:solidFill>
                    <a:schemeClr val="accent4">
                      <a:lumMod val="75000"/>
                    </a:schemeClr>
                  </a:solidFill>
                </a:rPr>
                <a:t>eu-west-1</a:t>
              </a:r>
              <a:endParaRPr lang="en-US" sz="1200" b="1" dirty="0">
                <a:solidFill>
                  <a:schemeClr val="accent4">
                    <a:lumMod val="75000"/>
                  </a:schemeClr>
                </a:solidFill>
              </a:endParaRPr>
            </a:p>
          </p:txBody>
        </p:sp>
        <p:pic>
          <p:nvPicPr>
            <p:cNvPr id="12" name="Graphic 11">
              <a:extLst>
                <a:ext uri="{FF2B5EF4-FFF2-40B4-BE49-F238E27FC236}">
                  <a16:creationId xmlns:a16="http://schemas.microsoft.com/office/drawing/2014/main" id="{C859271C-AE4B-8043-9AA1-2CF383D813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7720" y="2077934"/>
              <a:ext cx="330200" cy="330200"/>
            </a:xfrm>
            <a:prstGeom prst="rect">
              <a:avLst/>
            </a:prstGeom>
          </p:spPr>
        </p:pic>
        <p:sp>
          <p:nvSpPr>
            <p:cNvPr id="13" name="Rectangle 12">
              <a:extLst>
                <a:ext uri="{FF2B5EF4-FFF2-40B4-BE49-F238E27FC236}">
                  <a16:creationId xmlns:a16="http://schemas.microsoft.com/office/drawing/2014/main" id="{F792A278-18B7-8F45-A4AF-23FE11508F6D}"/>
                </a:ext>
              </a:extLst>
            </p:cNvPr>
            <p:cNvSpPr/>
            <p:nvPr/>
          </p:nvSpPr>
          <p:spPr>
            <a:xfrm>
              <a:off x="7955729" y="2508649"/>
              <a:ext cx="3067632" cy="194121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t>
              </a:r>
              <a:r>
                <a:rPr lang="en-US" sz="1600" b="1" dirty="0">
                  <a:solidFill>
                    <a:schemeClr val="accent3"/>
                  </a:solidFill>
                </a:rPr>
                <a:t>eu-west-1a</a:t>
              </a:r>
            </a:p>
          </p:txBody>
        </p:sp>
        <p:sp>
          <p:nvSpPr>
            <p:cNvPr id="33" name="Rectangle 32">
              <a:extLst>
                <a:ext uri="{FF2B5EF4-FFF2-40B4-BE49-F238E27FC236}">
                  <a16:creationId xmlns:a16="http://schemas.microsoft.com/office/drawing/2014/main" id="{E684FC33-3BF3-8F4C-A4F7-49EF4744F043}"/>
                </a:ext>
              </a:extLst>
            </p:cNvPr>
            <p:cNvSpPr/>
            <p:nvPr/>
          </p:nvSpPr>
          <p:spPr>
            <a:xfrm>
              <a:off x="8093877" y="2915523"/>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34" name="Graphic 33">
              <a:extLst>
                <a:ext uri="{FF2B5EF4-FFF2-40B4-BE49-F238E27FC236}">
                  <a16:creationId xmlns:a16="http://schemas.microsoft.com/office/drawing/2014/main" id="{4DFB739A-6359-8645-876D-B35A4B4497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93877" y="2915523"/>
              <a:ext cx="330200" cy="330200"/>
            </a:xfrm>
            <a:prstGeom prst="rect">
              <a:avLst/>
            </a:prstGeom>
          </p:spPr>
        </p:pic>
        <p:sp>
          <p:nvSpPr>
            <p:cNvPr id="35" name="Rectangle 34">
              <a:extLst>
                <a:ext uri="{FF2B5EF4-FFF2-40B4-BE49-F238E27FC236}">
                  <a16:creationId xmlns:a16="http://schemas.microsoft.com/office/drawing/2014/main" id="{14B57C52-A119-F94D-94FB-7F98B3D248A5}"/>
                </a:ext>
              </a:extLst>
            </p:cNvPr>
            <p:cNvSpPr/>
            <p:nvPr/>
          </p:nvSpPr>
          <p:spPr>
            <a:xfrm>
              <a:off x="8370034" y="3421502"/>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36" name="Graphic 35">
              <a:extLst>
                <a:ext uri="{FF2B5EF4-FFF2-40B4-BE49-F238E27FC236}">
                  <a16:creationId xmlns:a16="http://schemas.microsoft.com/office/drawing/2014/main" id="{8C3818B5-AC7E-D840-BB39-C99496D8BE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70034" y="3421502"/>
              <a:ext cx="330200" cy="330200"/>
            </a:xfrm>
            <a:prstGeom prst="rect">
              <a:avLst/>
            </a:prstGeom>
          </p:spPr>
        </p:pic>
        <p:sp>
          <p:nvSpPr>
            <p:cNvPr id="37" name="Rectangle 36">
              <a:extLst>
                <a:ext uri="{FF2B5EF4-FFF2-40B4-BE49-F238E27FC236}">
                  <a16:creationId xmlns:a16="http://schemas.microsoft.com/office/drawing/2014/main" id="{BF00D293-1DA5-E34D-8E10-4D5ECB593EF3}"/>
                </a:ext>
              </a:extLst>
            </p:cNvPr>
            <p:cNvSpPr/>
            <p:nvPr/>
          </p:nvSpPr>
          <p:spPr>
            <a:xfrm>
              <a:off x="8615313" y="3927481"/>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dirty="0">
                  <a:solidFill>
                    <a:srgbClr val="5A6B86"/>
                  </a:solidFill>
                </a:rPr>
                <a:t>Data center </a:t>
              </a:r>
            </a:p>
          </p:txBody>
        </p:sp>
        <p:pic>
          <p:nvPicPr>
            <p:cNvPr id="38" name="Graphic 37">
              <a:extLst>
                <a:ext uri="{FF2B5EF4-FFF2-40B4-BE49-F238E27FC236}">
                  <a16:creationId xmlns:a16="http://schemas.microsoft.com/office/drawing/2014/main" id="{B9920E63-7871-7F43-ADD0-FBE69B5DB3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15313" y="3927481"/>
              <a:ext cx="330200" cy="330200"/>
            </a:xfrm>
            <a:prstGeom prst="rect">
              <a:avLst/>
            </a:prstGeom>
          </p:spPr>
        </p:pic>
        <p:sp>
          <p:nvSpPr>
            <p:cNvPr id="39" name="Rectangle 38">
              <a:extLst>
                <a:ext uri="{FF2B5EF4-FFF2-40B4-BE49-F238E27FC236}">
                  <a16:creationId xmlns:a16="http://schemas.microsoft.com/office/drawing/2014/main" id="{2DCF7A24-1B43-884E-83BD-8381C514FC46}"/>
                </a:ext>
              </a:extLst>
            </p:cNvPr>
            <p:cNvSpPr/>
            <p:nvPr/>
          </p:nvSpPr>
          <p:spPr>
            <a:xfrm>
              <a:off x="7962255" y="4586085"/>
              <a:ext cx="3067632" cy="58444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t>
              </a:r>
              <a:r>
                <a:rPr lang="en-US" sz="1600" b="1" dirty="0">
                  <a:solidFill>
                    <a:schemeClr val="accent3"/>
                  </a:solidFill>
                </a:rPr>
                <a:t>eu-west-1b</a:t>
              </a:r>
            </a:p>
          </p:txBody>
        </p:sp>
        <p:sp>
          <p:nvSpPr>
            <p:cNvPr id="40" name="Rectangle 39">
              <a:extLst>
                <a:ext uri="{FF2B5EF4-FFF2-40B4-BE49-F238E27FC236}">
                  <a16:creationId xmlns:a16="http://schemas.microsoft.com/office/drawing/2014/main" id="{5096F1EE-082C-574B-B269-93D80DFE9DA7}"/>
                </a:ext>
              </a:extLst>
            </p:cNvPr>
            <p:cNvSpPr/>
            <p:nvPr/>
          </p:nvSpPr>
          <p:spPr>
            <a:xfrm>
              <a:off x="7955729" y="5302523"/>
              <a:ext cx="3067632" cy="58444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a:t>
              </a:r>
              <a:r>
                <a:rPr lang="en-US" sz="1600" b="1" dirty="0">
                  <a:solidFill>
                    <a:schemeClr val="accent3"/>
                  </a:solidFill>
                </a:rPr>
                <a:t>eu-west-1c</a:t>
              </a:r>
            </a:p>
          </p:txBody>
        </p:sp>
      </p:grpSp>
      <p:sp>
        <p:nvSpPr>
          <p:cNvPr id="5" name="Footer Placeholder 4">
            <a:extLst>
              <a:ext uri="{FF2B5EF4-FFF2-40B4-BE49-F238E27FC236}">
                <a16:creationId xmlns:a16="http://schemas.microsoft.com/office/drawing/2014/main" id="{CA804820-7ECF-D540-B159-0BF0AC5A696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A82ADCF2-25D1-2A42-B5A4-12980042FD3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40119572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3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8883</TotalTime>
  <Words>5801</Words>
  <Application>Microsoft Office PowerPoint</Application>
  <PresentationFormat>Widescreen</PresentationFormat>
  <Paragraphs>558</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Amazon Ember</vt:lpstr>
      <vt:lpstr>Amazon Ember Light</vt:lpstr>
      <vt:lpstr>Arial</vt:lpstr>
      <vt:lpstr>Calibri</vt:lpstr>
      <vt:lpstr>Helvetica Neue</vt:lpstr>
      <vt:lpstr>Lucida Console</vt:lpstr>
      <vt:lpstr>Office Theme</vt:lpstr>
      <vt:lpstr>Module 3: AWS Global Infrastructure Overview</vt:lpstr>
      <vt:lpstr>Module overview</vt:lpstr>
      <vt:lpstr>Module objectives</vt:lpstr>
      <vt:lpstr>Section 1: AWS Global Infrastructure</vt:lpstr>
      <vt:lpstr>AWS Global Infrastructure</vt:lpstr>
      <vt:lpstr>Educator-Led Demo: AWS Global Infrastructure Details</vt:lpstr>
      <vt:lpstr>AWS Regions</vt:lpstr>
      <vt:lpstr>Selecting a Region</vt:lpstr>
      <vt:lpstr>Availability Zones</vt:lpstr>
      <vt:lpstr>AWS data centers</vt:lpstr>
      <vt:lpstr>Points of Presence</vt:lpstr>
      <vt:lpstr>AWS infrastructure features </vt:lpstr>
      <vt:lpstr>Key takeaways</vt:lpstr>
      <vt:lpstr>Section 2: AWS services and service category overview</vt:lpstr>
      <vt:lpstr>AWS foundational services</vt:lpstr>
      <vt:lpstr>AWS categories of services</vt:lpstr>
      <vt:lpstr>Storage service category</vt:lpstr>
      <vt:lpstr>Compute service category</vt:lpstr>
      <vt:lpstr>Database service category</vt:lpstr>
      <vt:lpstr>PowerPoint Presentation</vt:lpstr>
      <vt:lpstr>Security, identity, and compliance service category</vt:lpstr>
      <vt:lpstr>AWS cost management service category</vt:lpstr>
      <vt:lpstr>Management and governance service category</vt:lpstr>
      <vt:lpstr>Activity: AWS Management Console clickthrough</vt:lpstr>
      <vt:lpstr>Hands-on activity:  AWS Management Console clickthrough</vt:lpstr>
      <vt:lpstr>Activity answer key</vt:lpstr>
      <vt:lpstr>Module wrap-up</vt:lpstr>
      <vt:lpstr>Module summary                                                     </vt:lpstr>
      <vt:lpstr>Complete the knowledge check</vt:lpstr>
      <vt:lpstr>Sample exam question</vt:lpstr>
      <vt:lpstr>Additional resources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David Mohr</dc:creator>
  <cp:keywords>v1.0</cp:keywords>
  <dc:description/>
  <cp:lastModifiedBy>VIJAY BIRCHHA</cp:lastModifiedBy>
  <cp:revision>265</cp:revision>
  <cp:lastPrinted>2018-12-10T23:37:28Z</cp:lastPrinted>
  <dcterms:created xsi:type="dcterms:W3CDTF">2019-09-16T17:01:53Z</dcterms:created>
  <dcterms:modified xsi:type="dcterms:W3CDTF">2025-02-25T10:10:56Z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